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2"/>
  </p:notesMasterIdLst>
  <p:sldIdLst>
    <p:sldId id="256" r:id="rId2"/>
    <p:sldId id="332" r:id="rId3"/>
    <p:sldId id="331" r:id="rId4"/>
    <p:sldId id="333" r:id="rId5"/>
    <p:sldId id="334" r:id="rId6"/>
    <p:sldId id="319" r:id="rId7"/>
    <p:sldId id="343" r:id="rId8"/>
    <p:sldId id="335" r:id="rId9"/>
    <p:sldId id="337" r:id="rId10"/>
    <p:sldId id="336" r:id="rId11"/>
    <p:sldId id="308" r:id="rId12"/>
    <p:sldId id="318" r:id="rId13"/>
    <p:sldId id="329" r:id="rId14"/>
    <p:sldId id="341" r:id="rId15"/>
    <p:sldId id="309" r:id="rId16"/>
    <p:sldId id="268" r:id="rId17"/>
    <p:sldId id="306" r:id="rId18"/>
    <p:sldId id="304" r:id="rId19"/>
    <p:sldId id="310" r:id="rId20"/>
    <p:sldId id="272" r:id="rId21"/>
    <p:sldId id="342" r:id="rId22"/>
    <p:sldId id="315" r:id="rId23"/>
    <p:sldId id="339" r:id="rId24"/>
    <p:sldId id="316" r:id="rId25"/>
    <p:sldId id="289" r:id="rId26"/>
    <p:sldId id="317" r:id="rId27"/>
    <p:sldId id="344" r:id="rId28"/>
    <p:sldId id="345" r:id="rId29"/>
    <p:sldId id="346" r:id="rId30"/>
    <p:sldId id="340" r:id="rId3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85A28"/>
    <a:srgbClr val="D7D5F7"/>
    <a:srgbClr val="9E392E"/>
    <a:srgbClr val="DBE9FD"/>
    <a:srgbClr val="514F81"/>
    <a:srgbClr val="FEFFF5"/>
    <a:srgbClr val="FFEFBD"/>
    <a:srgbClr val="B4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73" autoAdjust="0"/>
  </p:normalViewPr>
  <p:slideViewPr>
    <p:cSldViewPr>
      <p:cViewPr>
        <p:scale>
          <a:sx n="70" d="100"/>
          <a:sy n="70" d="100"/>
        </p:scale>
        <p:origin x="-217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abine\Documents\Privat\Studium\Wests.%20Hochschule%20Zwickau\Master\Masterarbeit\auswertung\Datens&#228;tze\Datensatz_PD_Vogtlandkre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Sabine\Documents\Privat\Studium\Wests.%20Hochschule%20Zwickau\Master\Masterarbeit\auswertung\Datens&#228;tze\Datensatz_PD_Vogtlandkre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'd5 AP Belastungen'!$A$4</c:f>
              <c:strCache>
                <c:ptCount val="1"/>
                <c:pt idx="0">
                  <c:v>Überstunden (n=60)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'd5 AP Belastungen'!$A$5:$A$8</c:f>
              <c:strCache>
                <c:ptCount val="3"/>
                <c:pt idx="0">
                  <c:v>gestiegen</c:v>
                </c:pt>
                <c:pt idx="1">
                  <c:v>gleichgeblieben</c:v>
                </c:pt>
                <c:pt idx="2">
                  <c:v>gesunken</c:v>
                </c:pt>
              </c:strCache>
            </c:strRef>
          </c:cat>
          <c:val>
            <c:numRef>
              <c:f>'d5 AP Belastungen'!$D$5:$D$8</c:f>
              <c:numCache>
                <c:formatCode>0</c:formatCode>
                <c:ptCount val="3"/>
                <c:pt idx="0">
                  <c:v>40.322580645161288</c:v>
                </c:pt>
                <c:pt idx="1">
                  <c:v>43.548387096774192</c:v>
                </c:pt>
                <c:pt idx="2">
                  <c:v>12.903225806451612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3C-44FD-BC59-6EC503790A8B}"/>
            </c:ext>
          </c:extLst>
        </c:ser>
        <c:ser>
          <c:idx val="1"/>
          <c:order val="1"/>
          <c:tx>
            <c:strRef>
              <c:f>'d5 AP Belastungen'!$A$13</c:f>
              <c:strCache>
                <c:ptCount val="1"/>
                <c:pt idx="0">
                  <c:v>Komplexität der Versorgung (n=60)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'd5 AP Belastungen'!$A$5:$A$8</c:f>
              <c:strCache>
                <c:ptCount val="3"/>
                <c:pt idx="0">
                  <c:v>gestiegen</c:v>
                </c:pt>
                <c:pt idx="1">
                  <c:v>gleichgeblieben</c:v>
                </c:pt>
                <c:pt idx="2">
                  <c:v>gesunken</c:v>
                </c:pt>
              </c:strCache>
            </c:strRef>
          </c:cat>
          <c:val>
            <c:numRef>
              <c:f>'d5 AP Belastungen'!$D$14:$D$17</c:f>
              <c:numCache>
                <c:formatCode>0</c:formatCode>
                <c:ptCount val="3"/>
                <c:pt idx="0">
                  <c:v>37.096774193548384</c:v>
                </c:pt>
                <c:pt idx="1">
                  <c:v>56.451612903225808</c:v>
                </c:pt>
                <c:pt idx="2">
                  <c:v>3.225806451612903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3C-44FD-BC59-6EC503790A8B}"/>
            </c:ext>
          </c:extLst>
        </c:ser>
        <c:ser>
          <c:idx val="2"/>
          <c:order val="2"/>
          <c:tx>
            <c:strRef>
              <c:f>'d5 AP Belastungen'!$A$22</c:f>
              <c:strCache>
                <c:ptCount val="1"/>
                <c:pt idx="0">
                  <c:v>Krankmeldungen (n=59)</c:v>
                </c:pt>
              </c:strCache>
            </c:strRef>
          </c:tx>
          <c:spPr>
            <a:solidFill>
              <a:schemeClr val="bg2">
                <a:lumMod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gestiegen</c:v>
              </c:pt>
              <c:pt idx="1">
                <c:v>gleichgeblieben</c:v>
              </c:pt>
              <c:pt idx="2">
                <c:v>gesunken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'd5 AP Belastungen'!$D$23:$D$26</c:f>
              <c:numCache>
                <c:formatCode>0</c:formatCode>
                <c:ptCount val="3"/>
                <c:pt idx="0">
                  <c:v>37.096774193548384</c:v>
                </c:pt>
                <c:pt idx="1">
                  <c:v>48.387096774193552</c:v>
                </c:pt>
                <c:pt idx="2">
                  <c:v>9.67741935483871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23C-44FD-BC59-6EC503790A8B}"/>
            </c:ext>
          </c:extLst>
        </c:ser>
        <c:ser>
          <c:idx val="3"/>
          <c:order val="3"/>
          <c:tx>
            <c:strRef>
              <c:f>'d5 AP Belastungen'!$A$31</c:f>
              <c:strCache>
                <c:ptCount val="1"/>
                <c:pt idx="0">
                  <c:v>Krankheitstage (n=60)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gestiegen</c:v>
              </c:pt>
              <c:pt idx="1">
                <c:v>gleichgeblieben</c:v>
              </c:pt>
              <c:pt idx="2">
                <c:v>gesunken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'd5 AP Belastungen'!$D$32:$D$35</c:f>
              <c:numCache>
                <c:formatCode>0</c:formatCode>
                <c:ptCount val="3"/>
                <c:pt idx="0">
                  <c:v>43.548387096774192</c:v>
                </c:pt>
                <c:pt idx="1">
                  <c:v>43.548387096774192</c:v>
                </c:pt>
                <c:pt idx="2">
                  <c:v>9.67741935483871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3C-44FD-BC59-6EC503790A8B}"/>
            </c:ext>
          </c:extLst>
        </c:ser>
        <c:ser>
          <c:idx val="4"/>
          <c:order val="4"/>
          <c:tx>
            <c:strRef>
              <c:f>'d5 AP Belastungen'!$A$40</c:f>
              <c:strCache>
                <c:ptCount val="1"/>
                <c:pt idx="0">
                  <c:v>Krankheitsdauer (n=59)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gestiegen</c:v>
              </c:pt>
              <c:pt idx="1">
                <c:v>gleichgeblieben</c:v>
              </c:pt>
              <c:pt idx="2">
                <c:v>gesunken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'd5 AP Belastungen'!$D$41:$D$44</c:f>
              <c:numCache>
                <c:formatCode>0</c:formatCode>
                <c:ptCount val="3"/>
                <c:pt idx="0">
                  <c:v>45.161290322580648</c:v>
                </c:pt>
                <c:pt idx="1">
                  <c:v>37.096774193548384</c:v>
                </c:pt>
                <c:pt idx="2">
                  <c:v>12.903225806451612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3C-44FD-BC59-6EC503790A8B}"/>
            </c:ext>
          </c:extLst>
        </c:ser>
        <c:ser>
          <c:idx val="5"/>
          <c:order val="5"/>
          <c:tx>
            <c:strRef>
              <c:f>'d5 AP Belastungen'!$A$49</c:f>
              <c:strCache>
                <c:ptCount val="1"/>
                <c:pt idx="0">
                  <c:v>Krankheitsschwere (n=59)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3"/>
              <c:pt idx="0">
                <c:v>gestiegen</c:v>
              </c:pt>
              <c:pt idx="1">
                <c:v>gleichgeblieben</c:v>
              </c:pt>
              <c:pt idx="2">
                <c:v>gesunken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'd5 AP Belastungen'!$D$50:$D$53</c:f>
              <c:numCache>
                <c:formatCode>0</c:formatCode>
                <c:ptCount val="3"/>
                <c:pt idx="0">
                  <c:v>25.806451612903224</c:v>
                </c:pt>
                <c:pt idx="1">
                  <c:v>58.064516129032256</c:v>
                </c:pt>
                <c:pt idx="2">
                  <c:v>11.290322580645162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23C-44FD-BC59-6EC503790A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842240"/>
        <c:axId val="26843776"/>
      </c:barChart>
      <c:catAx>
        <c:axId val="2684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6843776"/>
        <c:crosses val="autoZero"/>
        <c:auto val="1"/>
        <c:lblAlgn val="ctr"/>
        <c:lblOffset val="100"/>
        <c:noMultiLvlLbl val="0"/>
      </c:catAx>
      <c:valAx>
        <c:axId val="268437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Häufigkeit in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68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85000"/>
          <a:lumOff val="1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Versorgungsvertrag der Pflegedienste</c:v>
                </c:pt>
              </c:strCache>
            </c:strRef>
          </c:tx>
          <c:spPr>
            <a:solidFill>
              <a:srgbClr val="9E392E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CD-4403-8614-800D38B945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CD-4403-8614-800D38B94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Vertrag mit gesonderter Vereinbarung </c:v>
                </c:pt>
                <c:pt idx="1">
                  <c:v>Vertrag ohne gesonderter Vereinbarung 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33.9</c:v>
                </c:pt>
                <c:pt idx="1">
                  <c:v>64.5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90-410F-85CF-F30E381B6D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012736"/>
        <c:axId val="31032832"/>
      </c:barChart>
      <c:catAx>
        <c:axId val="3101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1032832"/>
        <c:crosses val="autoZero"/>
        <c:auto val="1"/>
        <c:lblAlgn val="ctr"/>
        <c:lblOffset val="100"/>
        <c:noMultiLvlLbl val="0"/>
      </c:catAx>
      <c:valAx>
        <c:axId val="310328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Häufigkeit in %</a:t>
                </a:r>
              </a:p>
            </c:rich>
          </c:tx>
          <c:layout>
            <c:manualLayout>
              <c:xMode val="edge"/>
              <c:yMode val="edge"/>
              <c:x val="1.1016800838144328E-2"/>
              <c:y val="0.306440210114073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101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75000"/>
          <a:lumOff val="2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1"/>
          <c:order val="0"/>
          <c:tx>
            <c:strRef>
              <c:f>Tabelle1!$C$1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38-4C40-B626-FF5737C7FCC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38-4C40-B626-FF5737C7FC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38-4C40-B626-FF5737C7FCCA}"/>
              </c:ext>
            </c:extLst>
          </c:dPt>
          <c:dLbls>
            <c:spPr>
              <a:noFill/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privat</c:v>
                </c:pt>
                <c:pt idx="1">
                  <c:v>freigemeinnützig</c:v>
                </c:pt>
                <c:pt idx="2">
                  <c:v>kommunal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69.400000000000006</c:v>
                </c:pt>
                <c:pt idx="1">
                  <c:v>30.6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3D-4F58-8866-3694815033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46581570741751"/>
          <c:y val="0.44830671958444501"/>
          <c:w val="0.25581425162693283"/>
          <c:h val="0.1901838004394069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85000"/>
          <a:lumOff val="1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Pflegedienste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Haushaltshilfe</c:v>
                </c:pt>
                <c:pt idx="1">
                  <c:v>Betreuungsleistung/
Entlastungsleistungen </c:v>
                </c:pt>
                <c:pt idx="2">
                  <c:v>Nacht-Betreuung</c:v>
                </c:pt>
                <c:pt idx="3">
                  <c:v>Beratungsangebote</c:v>
                </c:pt>
                <c:pt idx="4">
                  <c:v>Häusliche Pflegehilfe </c:v>
                </c:pt>
                <c:pt idx="5">
                  <c:v>Häusliche Krankenpflege 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59</c:v>
                </c:pt>
                <c:pt idx="1">
                  <c:v>62</c:v>
                </c:pt>
                <c:pt idx="2">
                  <c:v>3</c:v>
                </c:pt>
                <c:pt idx="3">
                  <c:v>61</c:v>
                </c:pt>
                <c:pt idx="4">
                  <c:v>54</c:v>
                </c:pt>
                <c:pt idx="5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AF-4A4A-B46B-DF02709EB7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1346432"/>
        <c:axId val="91349760"/>
      </c:barChart>
      <c:catAx>
        <c:axId val="91346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Leistungen nach SGB XI und SGB V</a:t>
                </a:r>
              </a:p>
            </c:rich>
          </c:tx>
          <c:layout>
            <c:manualLayout>
              <c:xMode val="edge"/>
              <c:yMode val="edge"/>
              <c:x val="0.27092247686764964"/>
              <c:y val="0.926330439450313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1349760"/>
        <c:crosses val="autoZero"/>
        <c:auto val="1"/>
        <c:lblAlgn val="ctr"/>
        <c:lblOffset val="100"/>
        <c:noMultiLvlLbl val="0"/>
      </c:catAx>
      <c:valAx>
        <c:axId val="913497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Häufigkeit absolut</a:t>
                </a:r>
              </a:p>
            </c:rich>
          </c:tx>
          <c:layout>
            <c:manualLayout>
              <c:xMode val="edge"/>
              <c:yMode val="edge"/>
              <c:x val="1.5117367911501896E-2"/>
              <c:y val="0.208268979299413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13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85000"/>
          <a:lumOff val="1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privat (n=42)</c:v>
                </c:pt>
              </c:strCache>
            </c:strRef>
          </c:tx>
          <c:spPr>
            <a:solidFill>
              <a:schemeClr val="bg1">
                <a:lumMod val="6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ighlight>
                        <a:srgbClr val="FF5050"/>
                      </a:highligh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Vertrag mit Vereinbarung</c:v>
                </c:pt>
                <c:pt idx="1">
                  <c:v>Vertrag ohne Vereinbarung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20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1D-41F2-83D1-4617B0A3E7C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freigemeinnützig (n=19)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highlight>
                        <a:srgbClr val="FF5050"/>
                      </a:highligh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Tabelle1!$A$2:$A$3</c:f>
              <c:strCache>
                <c:ptCount val="2"/>
                <c:pt idx="0">
                  <c:v>Vertrag mit Vereinbarung</c:v>
                </c:pt>
                <c:pt idx="1">
                  <c:v>Vertrag ohne Vereinbarung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1D-41F2-83D1-4617B0A3E7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437248"/>
        <c:axId val="38438784"/>
      </c:barChart>
      <c:catAx>
        <c:axId val="38437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438784"/>
        <c:crosses val="autoZero"/>
        <c:auto val="1"/>
        <c:lblAlgn val="ctr"/>
        <c:lblOffset val="100"/>
        <c:noMultiLvlLbl val="0"/>
      </c:catAx>
      <c:valAx>
        <c:axId val="38438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Häufigkeit absolut</a:t>
                </a:r>
              </a:p>
            </c:rich>
          </c:tx>
          <c:layout>
            <c:manualLayout>
              <c:xMode val="edge"/>
              <c:yMode val="edge"/>
              <c:x val="0.5982244348975172"/>
              <c:y val="0.836128150272084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843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85000"/>
          <a:lumOff val="15000"/>
        </a:schemeClr>
      </a:solidFill>
      <a:round/>
    </a:ln>
    <a:effectLst/>
  </c:spPr>
  <c:txPr>
    <a:bodyPr/>
    <a:lstStyle/>
    <a:p>
      <a:pPr>
        <a:defRPr>
          <a:latin typeface="Georgia" panose="02040502050405020303" pitchFamily="18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'c2 Finanzen'!$C$4</c:f>
              <c:strCache>
                <c:ptCount val="1"/>
                <c:pt idx="0">
                  <c:v>Zukünftiger Ausbau (n=61)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'c2 Finanzen'!$C$5:$C$8</c:f>
              <c:strCache>
                <c:ptCount val="4"/>
                <c:pt idx="0">
                  <c:v>trifft zu</c:v>
                </c:pt>
                <c:pt idx="1">
                  <c:v>trifft eher zu</c:v>
                </c:pt>
                <c:pt idx="2">
                  <c:v>trifft eher nicht zu</c:v>
                </c:pt>
                <c:pt idx="3">
                  <c:v>trifft gar nicht zu</c:v>
                </c:pt>
              </c:strCache>
            </c:strRef>
          </c:cat>
          <c:val>
            <c:numRef>
              <c:f>'c2 Finanzen'!$E$5:$E$8</c:f>
              <c:numCache>
                <c:formatCode>0</c:formatCode>
                <c:ptCount val="4"/>
                <c:pt idx="0">
                  <c:v>17.741935483870968</c:v>
                </c:pt>
                <c:pt idx="1">
                  <c:v>20.967741935483872</c:v>
                </c:pt>
                <c:pt idx="2">
                  <c:v>33.87096774193548</c:v>
                </c:pt>
                <c:pt idx="3">
                  <c:v>25.806451612903224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AA-45D7-89AD-479FB358DCE1}"/>
            </c:ext>
          </c:extLst>
        </c:ser>
        <c:ser>
          <c:idx val="1"/>
          <c:order val="1"/>
          <c:tx>
            <c:strRef>
              <c:f>'c2 Finanzen'!$C$14</c:f>
              <c:strCache>
                <c:ptCount val="1"/>
                <c:pt idx="0">
                  <c:v>Drohende Schließung (n=61)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'c2 Finanzen'!$C$5:$C$8</c:f>
              <c:strCache>
                <c:ptCount val="4"/>
                <c:pt idx="0">
                  <c:v>trifft zu</c:v>
                </c:pt>
                <c:pt idx="1">
                  <c:v>trifft eher zu</c:v>
                </c:pt>
                <c:pt idx="2">
                  <c:v>trifft eher nicht zu</c:v>
                </c:pt>
                <c:pt idx="3">
                  <c:v>trifft gar nicht zu</c:v>
                </c:pt>
              </c:strCache>
            </c:strRef>
          </c:cat>
          <c:val>
            <c:numRef>
              <c:f>'c2 Finanzen'!$E$15:$E$18</c:f>
              <c:numCache>
                <c:formatCode>0</c:formatCode>
                <c:ptCount val="4"/>
                <c:pt idx="0">
                  <c:v>0</c:v>
                </c:pt>
                <c:pt idx="1">
                  <c:v>8.064516129032258</c:v>
                </c:pt>
                <c:pt idx="2">
                  <c:v>33.87096774193548</c:v>
                </c:pt>
                <c:pt idx="3">
                  <c:v>56.451612903225808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AA-45D7-89AD-479FB358DCE1}"/>
            </c:ext>
          </c:extLst>
        </c:ser>
        <c:ser>
          <c:idx val="2"/>
          <c:order val="2"/>
          <c:tx>
            <c:strRef>
              <c:f>'c2 Finanzen'!$C$24</c:f>
              <c:strCache>
                <c:ptCount val="1"/>
                <c:pt idx="0">
                  <c:v>Leistungsverdichtung (n=60)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'c2 Finanzen'!$C$5:$C$8</c:f>
              <c:strCache>
                <c:ptCount val="4"/>
                <c:pt idx="0">
                  <c:v>trifft zu</c:v>
                </c:pt>
                <c:pt idx="1">
                  <c:v>trifft eher zu</c:v>
                </c:pt>
                <c:pt idx="2">
                  <c:v>trifft eher nicht zu</c:v>
                </c:pt>
                <c:pt idx="3">
                  <c:v>trifft gar nicht zu</c:v>
                </c:pt>
              </c:strCache>
            </c:strRef>
          </c:cat>
          <c:val>
            <c:numRef>
              <c:f>'c2 Finanzen'!$E$25:$E$28</c:f>
              <c:numCache>
                <c:formatCode>0</c:formatCode>
                <c:ptCount val="4"/>
                <c:pt idx="0">
                  <c:v>16.129032258064516</c:v>
                </c:pt>
                <c:pt idx="1">
                  <c:v>41.935483870967744</c:v>
                </c:pt>
                <c:pt idx="2">
                  <c:v>19.35483870967742</c:v>
                </c:pt>
                <c:pt idx="3">
                  <c:v>19.35483870967742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AA-45D7-89AD-479FB358DC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2803840"/>
        <c:axId val="92805376"/>
      </c:barChart>
      <c:catAx>
        <c:axId val="92803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2805376"/>
        <c:crosses val="autoZero"/>
        <c:auto val="1"/>
        <c:lblAlgn val="ctr"/>
        <c:lblOffset val="100"/>
        <c:noMultiLvlLbl val="0"/>
      </c:catAx>
      <c:valAx>
        <c:axId val="92805376"/>
        <c:scaling>
          <c:orientation val="minMax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Häufigkeit in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280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85000"/>
          <a:lumOff val="1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85809-08CD-44AE-9941-06BDBE776C25}" type="datetimeFigureOut">
              <a:rPr lang="de-DE" smtClean="0"/>
              <a:t>05.11.2018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F8596-F73A-4FBB-B10D-89CE6178D2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20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301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249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aktuelle Lage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gut versorgt: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Gemeindeteile rund um das Plauener Stadtgebiet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Reichenbach im </a:t>
            </a:r>
            <a:r>
              <a:rPr lang="de-DE" dirty="0" err="1"/>
              <a:t>Vogtl</a:t>
            </a:r>
            <a:r>
              <a:rPr lang="de-DE" dirty="0"/>
              <a:t>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Auerbach/</a:t>
            </a:r>
            <a:r>
              <a:rPr lang="de-DE" dirty="0" err="1"/>
              <a:t>Vogtl</a:t>
            </a:r>
            <a:r>
              <a:rPr lang="de-DE" dirty="0"/>
              <a:t>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Ellefeld</a:t>
            </a:r>
            <a:endParaRPr lang="de-DE" dirty="0"/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Falkenstein/</a:t>
            </a:r>
            <a:r>
              <a:rPr lang="de-DE" dirty="0" err="1"/>
              <a:t>Vogtl</a:t>
            </a:r>
            <a:r>
              <a:rPr lang="de-DE" dirty="0"/>
              <a:t>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Klingenthal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 err="1"/>
              <a:t>Zwota</a:t>
            </a:r>
            <a:endParaRPr lang="de-DE" dirty="0"/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Lengenfeld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Treuen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Bad Elster 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Weischlitz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gar nicht versorgt: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gesamte Gemeinde Triebel/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Vogtl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einige Gemeindeteile von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Bösenbrunn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Oelsnitz/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Vogtl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Tirpersdorf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Eichigt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Rodewisch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Aufnahme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38/52 zurückgesandten Karten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fünf Karten nicht eindeutige Daten 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Neun Karten ohne Angaben 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Großteil des Vogtlandkreises derzeit keine Aufnahme von Patienten möglich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südliche Teil der Gemeinde Plauen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Gemeinde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Theuma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Gemeindeteile von Muldenhammer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Falkenstein/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Vogtl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Treuen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Lengenfeld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91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39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Überstunden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40 % Belastungen des Personals in konkreten Pflegesituationen (Änderungen der Komplexität in der Versorgung) gestiegen 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Krankmeldungen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37 % gestiegen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44 % gestiegenen Krankheitstagen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45 % gestiegen Krankheitsdauer 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Schwere der Krankheit zeigt sich weniger deutlich mit einer weniger steigenden Tendenz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26 % gestiegen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963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15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Analysen:</a:t>
            </a: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fehlenden Einrichtungen berücksichtigen</a:t>
            </a: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Leistungen zur Karte ergänzen – regelmäßige Fortschreibung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Grundlage für Gespräche mit den Pflegekassen und der Sozial</a:t>
            </a: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Weiterentwicklung der pflegerischen Versorgungsplanung </a:t>
            </a:r>
          </a:p>
          <a:p>
            <a:pPr marL="628650" lvl="1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kommunalen Gesundheits- und Pflegeberichterstattung </a:t>
            </a: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eine gute Datengrundlage</a:t>
            </a:r>
          </a:p>
          <a:p>
            <a:pPr marL="628650" lvl="1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Erweiterung der Studienergebnisse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093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Teilzeitbeschäftigung hat zentrale Bedeutung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Kernarbeitszeiten abzudecken vs. zentrale Ressource bei Mangel an Personal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Gewinnung von Pflegefach- und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hilfskräften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erfordert erhöhten Aufwand (52 % und 31 %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25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Krankheitsdauer waren es 45 %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Krankheitstagen 44 %,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Krankmeldungen 37 % und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der Krankheitsschwere 26 %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Ursachen – vermutet: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höhere Arbeitsaufwand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fehlendes Personal (offene Stellen) und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Fachkräftemangel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BGW: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zwei Befragungsbögen zur Ermittlung und Beurteilung der psychischen Belastungen und Beanspruchungen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Ermittlung auf überschaubare Art und Weise und innerhalb kurzer Zeit die psychischen Belastungen und Beanspruchungen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BGW-Prävention: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Arbeitsplatzbegehungen mit einem Trainer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Gesundheitstage speziell für die Rückengesundheit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Beurteilung der eigenen Einrichtung unter arbeitsorganisatorischen Gesichtspunkten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Bausteine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Bereiche: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Dienstplangestaltung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Zuständigkeitsbereich der Pflegenden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Umgang mit Patienten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Gestaltung der Teamarbeit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Arbeits- und Gesundheitsschutz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698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458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97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20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951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924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am stärksten repräsentiert mit 12 ambulanten Pflegedienste ist Verwaltungseinheit Plauen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am schwächsten vertreten mit je einem ambulanter Dienst in folgenden Verwaltungseinheiten: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Bad Elster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Ellefeld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Elsterberg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Lengenfeld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Muldenhammer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Neumark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Pöhl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Steinberg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VG Netzschkau-Limbach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VG Schöneck/Mühlental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83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836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56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304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Ausbau: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21 % können sich Ausbau mit „trifft eher zu“ vorstellen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34 % mit „trifft eher nicht zu“ nicht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22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den Berechnungen des Statistischen Landesamtes des Freistaates Sachsen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Wahrscheinlichkeit pflegebedürftig zu werden hängt sehr stark mit dem steigenden Alter zusammen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88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35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05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2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9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modernen Wohnangeboten, wie z.B. Wohngemeinschaften und andere betreute Wohnformen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562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postalischen Zusendung der Fragebögen: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sichergestellt werden, dass die Einrichtungen nur eine einmalige Möglichkeit zur Beantwortung haben</a:t>
            </a:r>
            <a:endParaRPr lang="de-DE" dirty="0"/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Fragebogenentwicklung: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Entstehung des Fragebogens - Verfahren mit verschiedenen Korrekturprozessen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Vorgesprächen mit Experten aus dem Dienstleistungsbereich der ambulanten Pflege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 ausgewählter Literatur</a:t>
            </a:r>
          </a:p>
          <a:p>
            <a:pPr marL="171450" indent="-171450">
              <a:buFontTx/>
              <a:buChar char="-"/>
            </a:pPr>
            <a:r>
              <a:rPr lang="de-DE" dirty="0"/>
              <a:t>Pflegethermometer DIP (</a:t>
            </a:r>
            <a:r>
              <a:rPr lang="de-DE" dirty="0" err="1"/>
              <a:t>isfort</a:t>
            </a:r>
            <a:r>
              <a:rPr lang="de-DE" dirty="0"/>
              <a:t>)</a:t>
            </a:r>
          </a:p>
          <a:p>
            <a:endParaRPr lang="de-DE" dirty="0"/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Pretest- Stichprobe - 4 Teilnehmer (vier Institutionen der ambulanten Pflegeversorgung)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Fragen beantworten und telefonische Gespräche für Rückmeldungen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Änderungen bei Fragestellungen und Hinweistext zum Ausfüllen des Fragebogens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Vorabschreiben Ende Februar: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Herrn Dr. Drechsel, Beigeordneten und Stellvertreter des Landrats des Vogtlandkreis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Herrn Stegner, Bereichsleiter KC Pflege/HKP, AOK PLUS Sachsen/Thüringen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 Schwabe, Koordinatorin Pflegenetzwerk Vogtlandkreis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F8596-F73A-4FBB-B10D-89CE6178D2A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2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B3AB-98BD-4CF6-81B3-E2E28AA0BFE1}" type="datetime1">
              <a:rPr lang="de-DE" smtClean="0"/>
              <a:t>05.11.2018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83BD-97B1-4F50-9B1A-62FF73868A2E}" type="datetime1">
              <a:rPr lang="de-DE" smtClean="0"/>
              <a:t>05.11.2018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125F-D49B-46B1-97D0-F48D9C5FC170}" type="datetime1">
              <a:rPr lang="de-DE" smtClean="0"/>
              <a:t>05.11.2018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25EC-DD6C-42E6-90E1-B1993B7B3CF2}" type="datetime1">
              <a:rPr lang="de-DE" smtClean="0"/>
              <a:t>05.11.2018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C23C-7A9E-400F-A101-9DBF5785883F}" type="datetime1">
              <a:rPr lang="de-DE" smtClean="0"/>
              <a:t>05.11.2018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1194-F735-474A-961E-25D60466FC2C}" type="datetime1">
              <a:rPr lang="de-DE" smtClean="0"/>
              <a:t>05.11.2018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90F3-3085-4A5E-A833-EC044AA1CC6E}" type="datetime1">
              <a:rPr lang="de-DE" smtClean="0"/>
              <a:t>05.11.2018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5697-1FBA-4489-955B-9C65E2605E34}" type="datetime1">
              <a:rPr lang="de-DE" smtClean="0"/>
              <a:t>05.11.2018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7524328" y="6237312"/>
            <a:ext cx="762000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08DA1A-F219-48CF-B910-95D74A052B3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BA0A-1FEA-439C-B21A-D46514ADABEE}" type="datetime1">
              <a:rPr lang="de-DE" smtClean="0"/>
              <a:t>05.11.2018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FD0E-F2B3-4C0A-8B06-EB8F2743AF1D}" type="datetime1">
              <a:rPr lang="de-DE" smtClean="0"/>
              <a:t>05.11.2018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A8E6F72-EEC9-4AB8-AAF7-36786F121AA6}" type="datetime1">
              <a:rPr lang="de-DE" smtClean="0"/>
              <a:t>05.11.2018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308DA1A-F219-48CF-B910-95D74A052B3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372" y="1196752"/>
            <a:ext cx="7549187" cy="1524000"/>
          </a:xfrm>
          <a:ln>
            <a:solidFill>
              <a:schemeClr val="bg1"/>
            </a:solidFill>
          </a:ln>
        </p:spPr>
        <p:txBody>
          <a:bodyPr anchor="ctr" anchorCtr="0"/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 Situation der Patientenversorgung in der ambulanten Pflege im Vogtlandkreis 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Befragung von Leitungskräften   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3842"/>
            <a:ext cx="2390987" cy="48051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55576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Kolloquium zur Masterthesis - Sabine Schmidt - 10. Juli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038105-B9F7-4B05-AB05-14EA53388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50" y="-1"/>
            <a:ext cx="69744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6" name="Grafik 5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xmlns="" id="{71024737-009D-4EB9-8123-3107C4D53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2" y="0"/>
            <a:ext cx="991971" cy="102961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4173C715-3133-49D7-AAC3-71C55BD661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86" y="3634286"/>
            <a:ext cx="6577428" cy="20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pfelpage.de/wp-content/uploads/2012/02/6920F74F-43A6-463D-BBED-6DCE2939C729.jpg">
            <a:extLst>
              <a:ext uri="{FF2B5EF4-FFF2-40B4-BE49-F238E27FC236}">
                <a16:creationId xmlns:a16="http://schemas.microsoft.com/office/drawing/2014/main" xmlns="" id="{03B1A025-6D4B-4A62-9BA4-F25E6726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923" y="1601797"/>
            <a:ext cx="3988216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FD2BBF76-3629-43A4-A314-2E08BDA74491}"/>
              </a:ext>
            </a:extLst>
          </p:cNvPr>
          <p:cNvSpPr txBox="1"/>
          <p:nvPr/>
        </p:nvSpPr>
        <p:spPr>
          <a:xfrm>
            <a:off x="1403223" y="1124744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Untersuchung und Untersuchungsinstrument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5E4BA31D-ACED-425E-B464-308D1FF9462B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2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Vorgehensweise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3ECB6C27-3B45-4688-B63C-7DE6344B086F}"/>
              </a:ext>
            </a:extLst>
          </p:cNvPr>
          <p:cNvSpPr/>
          <p:nvPr/>
        </p:nvSpPr>
        <p:spPr>
          <a:xfrm>
            <a:off x="719820" y="2492896"/>
            <a:ext cx="759659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Paper-and-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-Befragung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entwickelter Fragebogen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Pretest – vier ambulante Pflegedienste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Fragenkomplexe - 20 Items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73 codierte Variablen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Vorabschreiben Ende Februar – Information an Teilnehmer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Befragungszeitraum 06.-30. März 2018 (inkl. Nachfassaktion)</a:t>
            </a:r>
          </a:p>
          <a:p>
            <a:pPr>
              <a:buClr>
                <a:schemeClr val="accent1"/>
              </a:buClr>
            </a:pP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8">
            <a:extLst>
              <a:ext uri="{FF2B5EF4-FFF2-40B4-BE49-F238E27FC236}">
                <a16:creationId xmlns:a16="http://schemas.microsoft.com/office/drawing/2014/main" xmlns="" id="{3DC073E9-D64A-44AB-AF51-DBF52EA25969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1F163E0-F7BB-4797-B424-AE7679107C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163" y="1628800"/>
            <a:ext cx="7848872" cy="459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89406" tIns="44704" rIns="89406" bIns="44704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771758" y="2279104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 und Handlungsempfehlungen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FAE55085-7B74-4F9B-B62A-BFF5A7821A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72" y="1353696"/>
            <a:ext cx="4155397" cy="472260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9EF7B18-0F1B-4A65-9B18-11E5F880A6AD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Zentrale Ergebnisse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3D086A81-C3F7-4B98-AD79-46B6814B4785}"/>
              </a:ext>
            </a:extLst>
          </p:cNvPr>
          <p:cNvSpPr txBox="1"/>
          <p:nvPr/>
        </p:nvSpPr>
        <p:spPr>
          <a:xfrm>
            <a:off x="872980" y="1196752"/>
            <a:ext cx="750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Ambulante Pflegeversorgung Vogtlandkreis</a:t>
            </a:r>
            <a:endParaRPr lang="de-DE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16">
            <a:extLst>
              <a:ext uri="{FF2B5EF4-FFF2-40B4-BE49-F238E27FC236}">
                <a16:creationId xmlns:a16="http://schemas.microsoft.com/office/drawing/2014/main" xmlns="" id="{50C64C52-BEBE-4310-B717-88289EC9E605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FD7A379D-1AB0-4CB8-A71E-B371563FF1E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05C0D7DF-F550-45F1-890D-89D00070BD30}"/>
              </a:ext>
            </a:extLst>
          </p:cNvPr>
          <p:cNvSpPr txBox="1"/>
          <p:nvPr/>
        </p:nvSpPr>
        <p:spPr>
          <a:xfrm>
            <a:off x="865326" y="2560836"/>
            <a:ext cx="7413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 = 62 (73,9 %)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aktuelle Versorgungsituation (n = 62)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Vogtlandkreis nicht komplett versorgt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derzeit keine Aufnahme von Patienten (n = 38)</a:t>
            </a:r>
          </a:p>
          <a:p>
            <a:pPr marL="8001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Großteil des Kreisgebietes keine Aufnahme von Klienten möglich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C930C99-2C6E-4583-B682-AFC28679CAD7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Zentrale Ergebnisse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E036FECF-2199-46EF-BE6F-DB84E84904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xmlns="" id="{5D052E05-3D3F-419A-8B52-188BB50C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2DE225E-ED65-443A-BC52-7E646FBBD24B}"/>
              </a:ext>
            </a:extLst>
          </p:cNvPr>
          <p:cNvSpPr txBox="1"/>
          <p:nvPr/>
        </p:nvSpPr>
        <p:spPr>
          <a:xfrm>
            <a:off x="872980" y="1196752"/>
            <a:ext cx="7509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Personalausstattung</a:t>
            </a:r>
            <a:endParaRPr lang="de-DE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1BD3B35B-626E-45B7-A9E5-F67C639FB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97260"/>
              </p:ext>
            </p:extLst>
          </p:nvPr>
        </p:nvGraphicFramePr>
        <p:xfrm>
          <a:off x="946461" y="1628800"/>
          <a:ext cx="7620049" cy="2707292"/>
        </p:xfrm>
        <a:graphic>
          <a:graphicData uri="http://schemas.openxmlformats.org/drawingml/2006/table">
            <a:tbl>
              <a:tblPr firstRow="1" firstCol="1" bandRow="1"/>
              <a:tblGrid>
                <a:gridCol w="1804035">
                  <a:extLst>
                    <a:ext uri="{9D8B030D-6E8A-4147-A177-3AD203B41FA5}">
                      <a16:colId xmlns:a16="http://schemas.microsoft.com/office/drawing/2014/main" xmlns="" val="742617230"/>
                    </a:ext>
                  </a:extLst>
                </a:gridCol>
                <a:gridCol w="970789">
                  <a:extLst>
                    <a:ext uri="{9D8B030D-6E8A-4147-A177-3AD203B41FA5}">
                      <a16:colId xmlns:a16="http://schemas.microsoft.com/office/drawing/2014/main" xmlns="" val="3771097365"/>
                    </a:ext>
                  </a:extLst>
                </a:gridCol>
                <a:gridCol w="970789">
                  <a:extLst>
                    <a:ext uri="{9D8B030D-6E8A-4147-A177-3AD203B41FA5}">
                      <a16:colId xmlns:a16="http://schemas.microsoft.com/office/drawing/2014/main" xmlns="" val="906675344"/>
                    </a:ext>
                  </a:extLst>
                </a:gridCol>
                <a:gridCol w="970789">
                  <a:extLst>
                    <a:ext uri="{9D8B030D-6E8A-4147-A177-3AD203B41FA5}">
                      <a16:colId xmlns:a16="http://schemas.microsoft.com/office/drawing/2014/main" xmlns="" val="1666789666"/>
                    </a:ext>
                  </a:extLst>
                </a:gridCol>
                <a:gridCol w="970789">
                  <a:extLst>
                    <a:ext uri="{9D8B030D-6E8A-4147-A177-3AD203B41FA5}">
                      <a16:colId xmlns:a16="http://schemas.microsoft.com/office/drawing/2014/main" xmlns="" val="228076724"/>
                    </a:ext>
                  </a:extLst>
                </a:gridCol>
                <a:gridCol w="970789">
                  <a:extLst>
                    <a:ext uri="{9D8B030D-6E8A-4147-A177-3AD203B41FA5}">
                      <a16:colId xmlns:a16="http://schemas.microsoft.com/office/drawing/2014/main" xmlns="" val="1043161037"/>
                    </a:ext>
                  </a:extLst>
                </a:gridCol>
                <a:gridCol w="962069">
                  <a:extLst>
                    <a:ext uri="{9D8B030D-6E8A-4147-A177-3AD203B41FA5}">
                      <a16:colId xmlns:a16="http://schemas.microsoft.com/office/drawing/2014/main" xmlns="" val="1668310216"/>
                    </a:ext>
                  </a:extLst>
                </a:gridCol>
              </a:tblGrid>
              <a:tr h="207463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Kennzahlen Beschäftigte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329381"/>
                  </a:ext>
                </a:extLst>
              </a:tr>
              <a:tr h="68084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 Beschäftigte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 VZK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VZK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 TZK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TZK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Summe offene Stellen VZK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868563"/>
                  </a:ext>
                </a:extLst>
              </a:tr>
              <a:tr h="207463"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Berufsgruppen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377003"/>
                  </a:ext>
                </a:extLst>
              </a:tr>
              <a:tr h="2074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Pflegefachkraft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556,00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330,91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59,52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225,09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40,48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30,80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930725"/>
                  </a:ext>
                </a:extLst>
              </a:tr>
              <a:tr h="2074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Pflegehilfskraft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351,00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176,24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50,21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174,76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49,79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22,25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8074932"/>
                  </a:ext>
                </a:extLst>
              </a:tr>
              <a:tr h="2074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Hauswirtschaftler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40,06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46,58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45,94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53,42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908283"/>
                  </a:ext>
                </a:extLst>
              </a:tr>
              <a:tr h="2074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Schüler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30,25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61,73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18,75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38,27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010148"/>
                  </a:ext>
                </a:extLst>
              </a:tr>
              <a:tr h="4441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Azubi zur Pflegefachkräfte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11,88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84,86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2,12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15,14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8,00</a:t>
                      </a: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02246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B76022C2-E7BC-4905-8F04-A6FBE6393E3F}"/>
              </a:ext>
            </a:extLst>
          </p:cNvPr>
          <p:cNvSpPr txBox="1"/>
          <p:nvPr/>
        </p:nvSpPr>
        <p:spPr>
          <a:xfrm>
            <a:off x="872980" y="4437112"/>
            <a:ext cx="74133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1.056 Beschäftigte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Pflegefachkräfte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60 % in Vollzeit (VZK)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40 % in Teilzeit (TZK)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Pflegehilfskräften und Hauswirtschaftler nahezu gleich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Hauswirtschaftler höherer Anteil an TZK (53 %)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offenen und zu besetzenden Stellen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Pflegefachkräfte (31) und Pflegehilfskräfte (22)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Schüler (12)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DA61DE42-FE44-4489-81F8-F4F37FF9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738A63F8-41A8-429D-B122-F05E6178B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744526"/>
              </p:ext>
            </p:extLst>
          </p:nvPr>
        </p:nvGraphicFramePr>
        <p:xfrm>
          <a:off x="3347864" y="2780928"/>
          <a:ext cx="4923209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8192AE6-5442-4E96-B3B1-6715A9C549FF}"/>
              </a:ext>
            </a:extLst>
          </p:cNvPr>
          <p:cNvSpPr txBox="1"/>
          <p:nvPr/>
        </p:nvSpPr>
        <p:spPr>
          <a:xfrm>
            <a:off x="872980" y="1196752"/>
            <a:ext cx="750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Arbeitsplatz- und gesundheitsbezogene Belastungen des Pflegepersonals</a:t>
            </a:r>
            <a:endParaRPr lang="de-DE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3031F6A3-BD8E-4FC9-8275-92F6F83B7D97}"/>
              </a:ext>
            </a:extLst>
          </p:cNvPr>
          <p:cNvSpPr txBox="1"/>
          <p:nvPr/>
        </p:nvSpPr>
        <p:spPr>
          <a:xfrm>
            <a:off x="872980" y="2553285"/>
            <a:ext cx="20428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Beanspruchungen des Pflegepersonals:</a:t>
            </a:r>
          </a:p>
          <a:p>
            <a:pPr>
              <a:buClr>
                <a:srgbClr val="C00000"/>
              </a:buClr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Überstunden gestiegen (40 %)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Komplexität der Versorgung gestiegen (37 %)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Krankheitsdauer gestiegen (44 %)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Krankheitstage gestiegen (45 %)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288B861-C58E-418B-BA14-87036ACA0836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Zentrale Ergebnisse</a:t>
            </a:r>
          </a:p>
        </p:txBody>
      </p:sp>
    </p:spTree>
    <p:extLst>
      <p:ext uri="{BB962C8B-B14F-4D97-AF65-F5344CB8AC3E}">
        <p14:creationId xmlns:p14="http://schemas.microsoft.com/office/powerpoint/2010/main" val="19702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163" y="1628800"/>
            <a:ext cx="7848872" cy="459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89406" tIns="44704" rIns="89406" bIns="44704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771758" y="2279104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 und Handlungsempfehlungen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35"/>
          <p:cNvSpPr>
            <a:spLocks noGrp="1"/>
          </p:cNvSpPr>
          <p:nvPr>
            <p:ph type="sldNum" sz="quarter" idx="12"/>
          </p:nvPr>
        </p:nvSpPr>
        <p:spPr>
          <a:xfrm>
            <a:off x="7620000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t>16</a:t>
            </a:fld>
            <a:endParaRPr lang="de-DE"/>
          </a:p>
        </p:txBody>
      </p:sp>
      <p:pic>
        <p:nvPicPr>
          <p:cNvPr id="37" name="Grafik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4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Diskussion und Handlungsempfehlungen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F8EF1901-1E85-4FB2-86ED-270A542ED1B0}"/>
              </a:ext>
            </a:extLst>
          </p:cNvPr>
          <p:cNvSpPr txBox="1"/>
          <p:nvPr/>
        </p:nvSpPr>
        <p:spPr>
          <a:xfrm>
            <a:off x="865326" y="1982995"/>
            <a:ext cx="74133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unvollständige Abdeckung der Versorgung durch die ansässigen Dienste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Aussagen beziehen sich auf Einrichtungen der Nettostichprobe (n = 62)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im Großteil des Vogtlandkreises keine Versorgung neuer Patienten möglich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beschränkte Aussagemöglichkeit, da kleine Stichprobe (n = 38)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Umfang der Versorgung wurde nicht erfragt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weitere Analysen, für Karte zur Versorgung mit den Leistungen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Pflegedienste aus angrenzenden Kreisen nicht erfasst 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Grundlage für Gespräche mit den Dienstleistern, Pflegekassen und der Sozialplanung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C21908A4-3936-4D21-A271-5DAC2D8264F8}"/>
              </a:ext>
            </a:extLst>
          </p:cNvPr>
          <p:cNvSpPr txBox="1"/>
          <p:nvPr/>
        </p:nvSpPr>
        <p:spPr>
          <a:xfrm>
            <a:off x="872980" y="1196752"/>
            <a:ext cx="750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Pflegeversorgung im Vogtlandkreis</a:t>
            </a:r>
            <a:endParaRPr lang="de-DE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4E1F913D-BD6A-456B-989E-0C17B39C4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11" y="4797152"/>
            <a:ext cx="2088232" cy="135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87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208" y="1187460"/>
            <a:ext cx="755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offene und zu besetzende Stellen</a:t>
            </a:r>
          </a:p>
        </p:txBody>
      </p:sp>
      <p:pic>
        <p:nvPicPr>
          <p:cNvPr id="13" name="Grafi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4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Diskussion und Handlungsempfehlungen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A93DC4EA-D42E-4E01-BE7D-0F1518E70941}"/>
              </a:ext>
            </a:extLst>
          </p:cNvPr>
          <p:cNvSpPr txBox="1"/>
          <p:nvPr/>
        </p:nvSpPr>
        <p:spPr>
          <a:xfrm>
            <a:off x="865326" y="1982995"/>
            <a:ext cx="74133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hoher Anteil unbesetzter Stellen auch bei den Auszubildenden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Anstieg der Pflegebedürftigen (von aktuell 2,9 Mio. auf 3,4 Mio. im Jahr 2030 und bis 2050 sogar auf 4,5 Mio.)  - Bedarf an Fachpersonal steigt ebenfalls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erhöhter Aufwand für Gewinnung von Pflegefachkräften und Pflegehilfskräften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Teilzeitbeschäftigung hat zentrale Bedeutung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Deckung drohender Personallücken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Erhöhung der Ausbildungszahlen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Reduzierung der Teilzeitquote</a:t>
            </a:r>
          </a:p>
        </p:txBody>
      </p:sp>
      <p:pic>
        <p:nvPicPr>
          <p:cNvPr id="8" name="Grafik 7" descr="Ein Bild, das Tastatur, Elektronik, Computer, drinne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934F571B-47CA-482B-9FC7-DE8BD212A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77" y="4293096"/>
            <a:ext cx="2367996" cy="158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75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208" y="1187460"/>
            <a:ext cx="755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Arbeitsplatzbezogene </a:t>
            </a:r>
          </a:p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Belastungen 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>
          <a:xfrm>
            <a:off x="7620000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t>18</a:t>
            </a:fld>
            <a:endParaRPr lang="de-DE"/>
          </a:p>
        </p:txBody>
      </p:sp>
      <p:pic>
        <p:nvPicPr>
          <p:cNvPr id="14" name="Grafik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4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Diskussion und Handlungsempfehlungen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D6D1A12D-E161-416F-B940-9D67037FFBE1}"/>
              </a:ext>
            </a:extLst>
          </p:cNvPr>
          <p:cNvSpPr txBox="1"/>
          <p:nvPr/>
        </p:nvSpPr>
        <p:spPr>
          <a:xfrm>
            <a:off x="865326" y="2409269"/>
            <a:ext cx="74133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gestiegene Überstunden und Leistungsverdichtung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erhöhte gesundheitsbezogene Belastungen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Ursachen für Beanspruchungen nicht in Studie erhoben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detaillierte Untersuchungen zu konkreten Belastungen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bedarfsorientierte regionale Gesundheitsförderung und Prävention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Feststellung von Beanspruchungen und Belastungen für Pflegedienste selbst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Erhebungsinstrument der BGW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ganzheitliches Konzept der BGW zur Umsetzung präventiver Maßnahmen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BAuA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Leitfaden für Pflegeeinrichtungen – „Stationsorganisation – analysieren, bewerten und gestalten“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643BBCD-5728-48AC-A5FC-7649D4E14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48" y="1581177"/>
            <a:ext cx="194845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83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6163" y="1628800"/>
            <a:ext cx="7848872" cy="459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89406" tIns="44704" rIns="89406" bIns="44704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771758" y="2279104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92875A8E-47F0-4B96-962D-2EEFB5A6807C}"/>
              </a:ext>
            </a:extLst>
          </p:cNvPr>
          <p:cNvSpPr txBox="1"/>
          <p:nvPr/>
        </p:nvSpPr>
        <p:spPr>
          <a:xfrm>
            <a:off x="756163" y="1628800"/>
            <a:ext cx="7848872" cy="4596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89406" tIns="44704" rIns="89406" bIns="44704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xmlns="" id="{1272A88D-3CA3-4B32-B1BA-91D32E4CACB0}"/>
              </a:ext>
            </a:extLst>
          </p:cNvPr>
          <p:cNvSpPr txBox="1">
            <a:spLocks/>
          </p:cNvSpPr>
          <p:nvPr/>
        </p:nvSpPr>
        <p:spPr>
          <a:xfrm>
            <a:off x="771758" y="2279104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 und Handlungsempfehlungen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xmlns="" id="{33F19F22-33A6-4752-B673-96039AB33D47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D0DEFDF-E8A2-46E4-9843-95AEE57D9C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Himmel, Wasser, draußen, Objekt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18663595-3F51-4C8D-87CF-D17B6E0419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04" y="1563792"/>
            <a:ext cx="7105352" cy="39767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5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</p:txBody>
      </p:sp>
      <p:sp>
        <p:nvSpPr>
          <p:cNvPr id="3" name="Rechteck 2"/>
          <p:cNvSpPr/>
          <p:nvPr/>
        </p:nvSpPr>
        <p:spPr>
          <a:xfrm>
            <a:off x="755580" y="2276872"/>
            <a:ext cx="7559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Abdeckung der ambulanten Pflegeversorgung: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gute Personalausstattung - sonst keine Versorgungssicherheit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Gesunderhaltung der Mitarbeiter  - verfügbare Ressourcen</a:t>
            </a:r>
          </a:p>
          <a:p>
            <a:pPr lvl="0">
              <a:buClr>
                <a:schemeClr val="accent1"/>
              </a:buClr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weiterführende und vertiefende Forschung notwendig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erweiterte Basis für Projekte und Maßnahmen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Handlungsempfehlungen aufgreifen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Verantwortlichkeiten festlegen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43608" y="105273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 und Zusammenfassung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7620000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t>20</a:t>
            </a:fld>
            <a:endParaRPr lang="de-DE"/>
          </a:p>
        </p:txBody>
      </p:sp>
      <p:pic>
        <p:nvPicPr>
          <p:cNvPr id="11" name="Grafi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5255D0D8-90B7-42FA-9A70-C03A4D35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6265FD0-B834-489B-8BDC-9B4BCE5B7E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3842"/>
            <a:ext cx="2196000" cy="4025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B822C7A-58D7-4840-9390-76C96E8750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99"/>
          <a:stretch/>
        </p:blipFill>
        <p:spPr>
          <a:xfrm>
            <a:off x="1692610" y="2001857"/>
            <a:ext cx="5758780" cy="28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96455" y="575102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 Quellen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96802" y="4175502"/>
            <a:ext cx="6696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91915" y="4410978"/>
            <a:ext cx="7539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https://www.cc-pflegedienst.de/.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Pflegenetzwerk Vogtlandkreis. Interne Bilder.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https://copargo.de/prince2/blog/von-der-kunst-ziele-zu-erstellen/.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http://jedipedia.wikia.com/wiki/Datei:Fragezeichen.jpg.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https://www.clioonline.dk/samfundsfaget/forloeb/undervisningsforloeb/8-klasse/statistik-for-begyndere/-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https://metropole.com.au/property-investors-need-know-population-growth/.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https://de.dreamstime.com/stockfoto-roter-bleistift-und-fragebogen-%C3%BCber-wei%C3%9Fbuch-image42420533.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https://www.istockphoto.com/de/fotos/job.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https://www.torstenschrimper.de/category/ausbildung/.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https://www.bgw-online.de/DE/Arbeitssicherheit-Gesundheitsschutz/Arbeitsschutz-mit-System/Arbeitsschutz-mit-System_node.html.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https://t3n.de/news/seo-ausblick-2018-871771/.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https://umtriebpresse.de/produkt/postkarten/danke-schoen-blau/.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91916" y="871260"/>
            <a:ext cx="759162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Sandner C. (2015). Landratsamt Vogtlandkreis. Pflegerische Versorgung im Vogtlandkreis 2015 – statistisch betrachtet!. https://www.vogtlandkreis.de/B%C3%BCrgerservice-und-Verwaltung/Landratsamt/Dezernate-und-%C3%84mter/Dezernat-IV/Jugend-und-Soziales/index.php?La=1&amp;NavID=2752.173&amp;object=tx,2752.12239.1&amp;kat=&amp;kuo=2&amp;sub=0.%20 (12.01.2018).</a:t>
            </a:r>
          </a:p>
          <a:p>
            <a:pPr indent="-457200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Gesundheits- und Sozial- und Jugendhilfeausschuss (2016). Landratsamt Vogtlandkreis. Demografie. 6. Regionalisierte Bevölkerungsvorausberechnung. Gesundheits- und Sozial- und Jugendhilfeausschuss 2016. https://www.vogtlandkreis.de/B%C3%BCrgerservice-und-Verwaltung/Landratsamt/Dezernate-und-%C3%84mter/Dezernat-IV/Jugend-und-Soziales/index.php?La=1&amp;NavID=2752.173&amp;object=tx,2752.12239.1&amp;kat=&amp;kuo=2&amp;sub=0.%20(12.01.2018).</a:t>
            </a:r>
          </a:p>
          <a:p>
            <a:pPr indent="-457200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Schwabe S. (o.J.). Pflegenetzwerk Vogtlandkreis. Erfahrungsberichte zum Aufbau eines Pflegenetzwerkes. Fachkonferenz „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DaSein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– Gesund älter werden im Landkreis Anhalt-Bitterfeld. Interner Bericht Pflegenetzwerk Vogtlandkreis. Interner Bericht.</a:t>
            </a:r>
          </a:p>
          <a:p>
            <a:pPr indent="-457200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Statistische Ämter des Bundes und der Länder (2010). Demografischer Wandel in Deutschland - Heft 2 - Auswirkungen auf Krankenhausbehandlungen und Pflegebedürftige im Bund und in den Ländern. https://www.destatis.de/DE/Publikationen/Thematisch/Bevoelkerung/DemografischerWandel/KrankenhausbehandlungPflegebeduerftige.html. (07.06.2018).</a:t>
            </a:r>
          </a:p>
          <a:p>
            <a:pPr indent="-457200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/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BGW (Berufsgenossenschaft für Gesundheitsdienst und Wohlfahrtspflege) (</a:t>
            </a:r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o.J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). Gesunder Rücken. Wir stärken Ihnen den Rücken – damit Sie Ihren Beruf beschwerdefrei ausüben können. https://www.bgw-online.de/DE/Arbeitssicherheit-Gesundheitsschutz/Gesunder-Ruecken/Gesunder-Ruecken-Startseite.html. (11.06.2018).</a:t>
            </a:r>
          </a:p>
          <a:p>
            <a:pPr indent="-457200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/>
            <a:r>
              <a:rPr lang="de-DE" sz="900" dirty="0" err="1">
                <a:latin typeface="Arial" panose="020B0604020202020204" pitchFamily="34" charset="0"/>
                <a:cs typeface="Arial" panose="020B0604020202020204" pitchFamily="34" charset="0"/>
              </a:rPr>
              <a:t>BAuA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(Bundesanstalt für Arbeitsschutz und Arbeitsmedizin) (2016). Gute Stationsorganisation. Ein Leitfaden für Pflegeeinrichtungen. https://www.baua.de/DE/Angebote/Publikationen/Praxis/Stationsorganisation.html. (11.06.2018).</a:t>
            </a:r>
          </a:p>
        </p:txBody>
      </p:sp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2BC37EC-3FB0-48D5-A72F-325F3D4EDD62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9F5AE29-D449-4681-9065-DA7763347B9C}"/>
              </a:ext>
            </a:extLst>
          </p:cNvPr>
          <p:cNvSpPr txBox="1"/>
          <p:nvPr/>
        </p:nvSpPr>
        <p:spPr>
          <a:xfrm>
            <a:off x="872980" y="1196752"/>
            <a:ext cx="204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171D4F4F-94D4-4979-A203-E698C2F06C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4D3DCEB1-9118-43CE-9B58-67B2C38766F5}"/>
              </a:ext>
            </a:extLst>
          </p:cNvPr>
          <p:cNvSpPr txBox="1"/>
          <p:nvPr/>
        </p:nvSpPr>
        <p:spPr>
          <a:xfrm>
            <a:off x="872979" y="2232154"/>
            <a:ext cx="240287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Verteilung der </a:t>
            </a:r>
          </a:p>
          <a:p>
            <a:pPr>
              <a:buClr>
                <a:srgbClr val="C00000"/>
              </a:buClr>
            </a:pPr>
            <a:r>
              <a:rPr lang="de-DE" sz="1600" u="sng" dirty="0">
                <a:latin typeface="Arial" panose="020B0604020202020204" pitchFamily="34" charset="0"/>
                <a:cs typeface="Arial" panose="020B0604020202020204" pitchFamily="34" charset="0"/>
              </a:rPr>
              <a:t>Pflegedienste:</a:t>
            </a:r>
          </a:p>
          <a:p>
            <a:pPr>
              <a:buClr>
                <a:srgbClr val="C00000"/>
              </a:buClr>
            </a:pPr>
            <a:endParaRPr lang="de-DE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 = 62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Stadtgebiet Plauen am stärksten vertreten (n = 12)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viele Gemeinde-verwaltungen mit 1 Pflegedienst teilgenommen</a:t>
            </a:r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xmlns="" id="{F3343AD7-3C0F-44EA-9911-44F7FD076BA5}"/>
              </a:ext>
            </a:extLst>
          </p:cNvPr>
          <p:cNvSpPr txBox="1">
            <a:spLocks/>
          </p:cNvSpPr>
          <p:nvPr/>
        </p:nvSpPr>
        <p:spPr>
          <a:xfrm>
            <a:off x="7626424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23</a:t>
            </a:fld>
            <a:endParaRPr lang="de-DE" dirty="0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xmlns="" id="{9A504017-A8B4-4E05-A680-2AA5B4029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07212"/>
              </p:ext>
            </p:extLst>
          </p:nvPr>
        </p:nvGraphicFramePr>
        <p:xfrm>
          <a:off x="3419872" y="527443"/>
          <a:ext cx="4718768" cy="6400800"/>
        </p:xfrm>
        <a:graphic>
          <a:graphicData uri="http://schemas.openxmlformats.org/drawingml/2006/table">
            <a:tbl>
              <a:tblPr/>
              <a:tblGrid>
                <a:gridCol w="3699514">
                  <a:extLst>
                    <a:ext uri="{9D8B030D-6E8A-4147-A177-3AD203B41FA5}">
                      <a16:colId xmlns:a16="http://schemas.microsoft.com/office/drawing/2014/main" xmlns="" val="976504370"/>
                    </a:ext>
                  </a:extLst>
                </a:gridCol>
                <a:gridCol w="1019254">
                  <a:extLst>
                    <a:ext uri="{9D8B030D-6E8A-4147-A177-3AD203B41FA5}">
                      <a16:colId xmlns:a16="http://schemas.microsoft.com/office/drawing/2014/main" xmlns="" val="133508843"/>
                    </a:ext>
                  </a:extLst>
                </a:gridCol>
              </a:tblGrid>
              <a:tr h="295400">
                <a:tc rowSpan="2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Ambulante Pflegedienste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0070405"/>
                  </a:ext>
                </a:extLst>
              </a:tr>
              <a:tr h="1381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Häufigkeit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354773"/>
                  </a:ext>
                </a:extLst>
              </a:tr>
              <a:tr h="138108">
                <a:tc gridSpan="2"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Verwaltungseinheiten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485456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Adorf/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Vogtl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8641556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Auerbach/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Vogtl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5486471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Bad Elster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8544378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Ellefeld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296377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Elsterberg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834454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Klingenthal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527808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Lengenfeld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060865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Markneukirchen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79091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Muldenhammer</a:t>
                      </a:r>
                      <a:endParaRPr lang="de-DE" sz="100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785751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Neumark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383567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Pausa-Mühltroff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2038816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Plauen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B4D6B7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de-DE" sz="1000" dirty="0">
                        <a:effectLst/>
                        <a:highlight>
                          <a:srgbClr val="B4D6B7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714629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Pöhl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4136902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Rodewisch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841432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Rosenbach/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Vogtl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4995965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Steinberg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5891729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VG Falkenstein/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Vogtl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324686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VG Netzschkau-Limbach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856894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VG Oelsnitz/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Vogtl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950026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VG Reichenbach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Vogtl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151656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VG Schöneck/Mühlental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FFEFBD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de-DE" sz="1000" dirty="0">
                        <a:effectLst/>
                        <a:highlight>
                          <a:srgbClr val="FFEFBD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849337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VG Treuen/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Neuensalz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7091443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Weischlitz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8018"/>
                  </a:ext>
                </a:extLst>
              </a:tr>
              <a:tr h="138108">
                <a:tc>
                  <a:txBody>
                    <a:bodyPr/>
                    <a:lstStyle/>
                    <a:p>
                      <a:pPr marL="72000" marR="38100" lvl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1156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6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0A7C66A3-F581-405B-92E7-22989394D225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D93FE07-5A30-4F38-931E-B661706ABED5}"/>
              </a:ext>
            </a:extLst>
          </p:cNvPr>
          <p:cNvSpPr txBox="1"/>
          <p:nvPr/>
        </p:nvSpPr>
        <p:spPr>
          <a:xfrm>
            <a:off x="872980" y="1196752"/>
            <a:ext cx="204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B9F4524-9953-4394-9065-06700778BD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F652D7A-F44E-4DE2-B34F-A033158F84C9}"/>
              </a:ext>
            </a:extLst>
          </p:cNvPr>
          <p:cNvSpPr txBox="1"/>
          <p:nvPr/>
        </p:nvSpPr>
        <p:spPr>
          <a:xfrm>
            <a:off x="872980" y="2221121"/>
            <a:ext cx="2690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Versorgungsvertrag der Pflegedienste:</a:t>
            </a:r>
          </a:p>
          <a:p>
            <a:pPr>
              <a:buClr>
                <a:srgbClr val="C00000"/>
              </a:buClr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65 % Vertrag ohne gesonderte Vereinbarung </a:t>
            </a:r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(für die Erbringung behandlungspflegerischer Maßnahmen der Leistungsgruppe 1 (SGB V) durch Pflegekräfte)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34 % Vertrag mit gesonderte Vereinbarung</a:t>
            </a:r>
          </a:p>
          <a:p>
            <a:pPr>
              <a:buClr>
                <a:srgbClr val="C00000"/>
              </a:buClr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xmlns="" id="{27535148-2E1C-4458-9291-2077F13E1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498239"/>
              </p:ext>
            </p:extLst>
          </p:nvPr>
        </p:nvGraphicFramePr>
        <p:xfrm>
          <a:off x="3635896" y="1973064"/>
          <a:ext cx="4611139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xmlns="" id="{B3DC7F54-DCB2-4D37-B05D-96FAE32D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5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72980" y="1196752"/>
            <a:ext cx="204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7620000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t>25</a:t>
            </a:fld>
            <a:endParaRPr lang="de-DE"/>
          </a:p>
        </p:txBody>
      </p:sp>
      <p:pic>
        <p:nvPicPr>
          <p:cNvPr id="18" name="Grafik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72980" y="2204864"/>
            <a:ext cx="2042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Trägerschaft der Pflegedienste:</a:t>
            </a:r>
          </a:p>
          <a:p>
            <a:pPr>
              <a:buClr>
                <a:srgbClr val="C00000"/>
              </a:buClr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69 % in privater Trägerschaft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31 % freigemeinnützige Dienste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E07E62B7-313E-42E7-B057-DAC99203B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483113"/>
              </p:ext>
            </p:extLst>
          </p:nvPr>
        </p:nvGraphicFramePr>
        <p:xfrm>
          <a:off x="3180184" y="2060848"/>
          <a:ext cx="499221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81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3D47E4F9-F495-45C6-9542-8693FB24AFD8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C4C0428-4E86-408F-BB7D-F4548A4DC9D9}"/>
              </a:ext>
            </a:extLst>
          </p:cNvPr>
          <p:cNvSpPr txBox="1"/>
          <p:nvPr/>
        </p:nvSpPr>
        <p:spPr>
          <a:xfrm>
            <a:off x="872980" y="1196752"/>
            <a:ext cx="204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sp>
        <p:nvSpPr>
          <p:cNvPr id="5" name="Foliennummernplatzhalter 16">
            <a:extLst>
              <a:ext uri="{FF2B5EF4-FFF2-40B4-BE49-F238E27FC236}">
                <a16:creationId xmlns:a16="http://schemas.microsoft.com/office/drawing/2014/main" xmlns="" id="{24A2342A-0877-4F21-8EFF-6DEB326EE8BB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6FB851E-2B7A-4F67-B3A4-69A17D6363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3BED33F3-81AA-409A-B5FB-8BAFD76FB986}"/>
              </a:ext>
            </a:extLst>
          </p:cNvPr>
          <p:cNvSpPr txBox="1"/>
          <p:nvPr/>
        </p:nvSpPr>
        <p:spPr>
          <a:xfrm>
            <a:off x="872980" y="2204864"/>
            <a:ext cx="20428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Leistungen der Pflegedienste:</a:t>
            </a:r>
          </a:p>
          <a:p>
            <a:pPr>
              <a:buClr>
                <a:srgbClr val="C00000"/>
              </a:buClr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regelmäßig Betreuungsleistung/ Entlastungsleistungen und Häusliche Krankenpflege (62)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Nacht-Betreuung nur 3 Pflegedienste 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xmlns="" id="{B6402EE8-EA75-4BE2-BD3F-3C8E110DB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03229"/>
              </p:ext>
            </p:extLst>
          </p:nvPr>
        </p:nvGraphicFramePr>
        <p:xfrm>
          <a:off x="3212129" y="2211161"/>
          <a:ext cx="5040560" cy="32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46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EF8D6E00-7D39-4775-90D9-FCC85D42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pPr/>
              <a:t>27</a:t>
            </a:fld>
            <a:endParaRPr lang="de-DE" dirty="0"/>
          </a:p>
        </p:txBody>
      </p:sp>
      <p:graphicFrame>
        <p:nvGraphicFramePr>
          <p:cNvPr id="3" name="Diagramm 2" descr="fzgi">
            <a:extLst>
              <a:ext uri="{FF2B5EF4-FFF2-40B4-BE49-F238E27FC236}">
                <a16:creationId xmlns:a16="http://schemas.microsoft.com/office/drawing/2014/main" xmlns="" id="{57FEB8FD-4293-4F05-9BA5-55E96521F80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829782"/>
              </p:ext>
            </p:extLst>
          </p:nvPr>
        </p:nvGraphicFramePr>
        <p:xfrm>
          <a:off x="1888841" y="1884506"/>
          <a:ext cx="5381625" cy="337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B0A2AC4-0C19-4C89-B015-CF0C6B5BABAB}"/>
              </a:ext>
            </a:extLst>
          </p:cNvPr>
          <p:cNvSpPr txBox="1"/>
          <p:nvPr/>
        </p:nvSpPr>
        <p:spPr>
          <a:xfrm>
            <a:off x="872980" y="1196752"/>
            <a:ext cx="741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I - </a:t>
            </a:r>
            <a:r>
              <a:rPr lang="de-D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 der Pflegedienste unterscheidet sich nach Versorgungsvertrag und Trägerschaft</a:t>
            </a:r>
            <a:endParaRPr lang="de-DE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D6034A2-71C5-4D0D-80A4-11735316A102}"/>
              </a:ext>
            </a:extLst>
          </p:cNvPr>
          <p:cNvSpPr txBox="1"/>
          <p:nvPr/>
        </p:nvSpPr>
        <p:spPr>
          <a:xfrm>
            <a:off x="880866" y="5428510"/>
            <a:ext cx="735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Private Pflegedienste haben signifikant häufiger einen Versorgungsvertrag mit gesonderter Vereinbarung (20) als Pflegedienste in freigemeinnütziger Trägerschaft (1). </a:t>
            </a:r>
          </a:p>
        </p:txBody>
      </p:sp>
    </p:spTree>
    <p:extLst>
      <p:ext uri="{BB962C8B-B14F-4D97-AF65-F5344CB8AC3E}">
        <p14:creationId xmlns:p14="http://schemas.microsoft.com/office/powerpoint/2010/main" val="3767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9007B81-114A-4ED0-A0B6-69588CC5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xmlns="" id="{7666AB42-41F8-4794-86D3-C3D808563060}"/>
              </a:ext>
            </a:extLst>
          </p:cNvPr>
          <p:cNvSpPr txBox="1">
            <a:spLocks/>
          </p:cNvSpPr>
          <p:nvPr/>
        </p:nvSpPr>
        <p:spPr>
          <a:xfrm>
            <a:off x="7524328" y="62373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D39E0C8-433A-46F1-8323-289BD901B1A8}"/>
              </a:ext>
            </a:extLst>
          </p:cNvPr>
          <p:cNvSpPr txBox="1"/>
          <p:nvPr/>
        </p:nvSpPr>
        <p:spPr>
          <a:xfrm>
            <a:off x="872980" y="1196752"/>
            <a:ext cx="741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II - </a:t>
            </a:r>
            <a:r>
              <a:rPr lang="de-D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Unterschied bei den Beschäftigtenzahlen der unterschiedlichen Berufsgruppen der Pflegedienste je nach Trägerschaft</a:t>
            </a:r>
            <a:endParaRPr lang="de-DE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xmlns="" id="{CB778C4A-E58C-4650-A955-BEAB38AE1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39217"/>
              </p:ext>
            </p:extLst>
          </p:nvPr>
        </p:nvGraphicFramePr>
        <p:xfrm>
          <a:off x="2942896" y="2103008"/>
          <a:ext cx="5343432" cy="4526280"/>
        </p:xfrm>
        <a:graphic>
          <a:graphicData uri="http://schemas.openxmlformats.org/drawingml/2006/table">
            <a:tbl>
              <a:tblPr firstRow="1" firstCol="1" bandRow="1"/>
              <a:tblGrid>
                <a:gridCol w="2179092">
                  <a:extLst>
                    <a:ext uri="{9D8B030D-6E8A-4147-A177-3AD203B41FA5}">
                      <a16:colId xmlns:a16="http://schemas.microsoft.com/office/drawing/2014/main" xmlns="" val="1459776661"/>
                    </a:ext>
                  </a:extLst>
                </a:gridCol>
                <a:gridCol w="1054780">
                  <a:extLst>
                    <a:ext uri="{9D8B030D-6E8A-4147-A177-3AD203B41FA5}">
                      <a16:colId xmlns:a16="http://schemas.microsoft.com/office/drawing/2014/main" xmlns="" val="2103042255"/>
                    </a:ext>
                  </a:extLst>
                </a:gridCol>
                <a:gridCol w="1054780">
                  <a:extLst>
                    <a:ext uri="{9D8B030D-6E8A-4147-A177-3AD203B41FA5}">
                      <a16:colId xmlns:a16="http://schemas.microsoft.com/office/drawing/2014/main" xmlns="" val="599145111"/>
                    </a:ext>
                  </a:extLst>
                </a:gridCol>
                <a:gridCol w="1054780">
                  <a:extLst>
                    <a:ext uri="{9D8B030D-6E8A-4147-A177-3AD203B41FA5}">
                      <a16:colId xmlns:a16="http://schemas.microsoft.com/office/drawing/2014/main" xmlns="" val="490310414"/>
                    </a:ext>
                  </a:extLst>
                </a:gridCol>
              </a:tblGrid>
              <a:tr h="176645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Beschäftigtenzahlen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190808"/>
                  </a:ext>
                </a:extLst>
              </a:tr>
              <a:tr h="1766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Häufigkeit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Mittelwert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SD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524211"/>
                  </a:ext>
                </a:extLst>
              </a:tr>
              <a:tr h="176645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Pflegefachkräfte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40619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freigemeinnützig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highlight>
                            <a:srgbClr val="FF505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10,42</a:t>
                      </a:r>
                      <a:endParaRPr lang="de-DE" sz="1100" dirty="0">
                        <a:effectLst/>
                        <a:highlight>
                          <a:srgbClr val="FF505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4,100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4128139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highlight>
                            <a:srgbClr val="FF505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8,33</a:t>
                      </a:r>
                      <a:endParaRPr lang="de-DE" sz="1100" dirty="0">
                        <a:effectLst/>
                        <a:highlight>
                          <a:srgbClr val="FF505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4,379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3384351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8,97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4,372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1471689"/>
                  </a:ext>
                </a:extLst>
              </a:tr>
              <a:tr h="176645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Pflegehilfskräfte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0093167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freigemeinnützig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7,53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5,917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7609317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5,31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3,666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1623675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4,493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6826806"/>
                  </a:ext>
                </a:extLst>
              </a:tr>
              <a:tr h="176645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Hauswirtschaftler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226180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freigemeinnützig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1,803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876270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1,385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2820228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1,535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800727"/>
                  </a:ext>
                </a:extLst>
              </a:tr>
              <a:tr h="176645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Schüler (Azubi)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0076174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freigemeinnützig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3,117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2919972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0,831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207652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2,088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1815642"/>
                  </a:ext>
                </a:extLst>
              </a:tr>
              <a:tr h="176645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Auszubildende zur Pflegefachkraft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394250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freigemeinnützig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0,674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5768223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privat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0,36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0,581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2912011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0,609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057" marR="67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0414022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F1A38E85-57CE-414C-AE6A-66C783822186}"/>
              </a:ext>
            </a:extLst>
          </p:cNvPr>
          <p:cNvSpPr txBox="1"/>
          <p:nvPr/>
        </p:nvSpPr>
        <p:spPr>
          <a:xfrm>
            <a:off x="733360" y="2091913"/>
            <a:ext cx="218685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Pflegedienste in privater Trägerschaft haben signifikant weniger Pflegefachkräfte als freigemeinnützige Pflegedienste.</a:t>
            </a: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19E2CF18-FCC1-44EE-8C1C-BD984000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DA1A-F219-48CF-B910-95D74A052B3A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xmlns="" id="{C0317A44-152F-4F16-B132-C5DC075E580F}"/>
              </a:ext>
            </a:extLst>
          </p:cNvPr>
          <p:cNvSpPr txBox="1">
            <a:spLocks/>
          </p:cNvSpPr>
          <p:nvPr/>
        </p:nvSpPr>
        <p:spPr>
          <a:xfrm>
            <a:off x="7524328" y="62373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BD08AE9-DD13-47D1-896F-86F7C0B548D2}"/>
              </a:ext>
            </a:extLst>
          </p:cNvPr>
          <p:cNvSpPr txBox="1"/>
          <p:nvPr/>
        </p:nvSpPr>
        <p:spPr>
          <a:xfrm>
            <a:off x="872980" y="1196752"/>
            <a:ext cx="741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VI.I - </a:t>
            </a:r>
            <a:r>
              <a:rPr lang="de-DE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Unterscheidung der Angaben zu Krankheitstagen, bezüglich Altersdurchschnitt des Personal</a:t>
            </a:r>
            <a:endParaRPr lang="de-DE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B757E4DC-7D12-4468-919A-79CDAE04A15E}"/>
              </a:ext>
            </a:extLst>
          </p:cNvPr>
          <p:cNvSpPr txBox="1"/>
          <p:nvPr/>
        </p:nvSpPr>
        <p:spPr>
          <a:xfrm>
            <a:off x="926189" y="5399638"/>
            <a:ext cx="729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Pflegedienste, die gestiegene Krankheitstage angaben, haben einen signifikant geringeren Altersdurchschnitt als Pflegedienste mit gesunkenen Krankheitstagen.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F38C20D4-A549-48AA-95FC-8B68D3867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47780"/>
              </p:ext>
            </p:extLst>
          </p:nvPr>
        </p:nvGraphicFramePr>
        <p:xfrm>
          <a:off x="1839594" y="2204864"/>
          <a:ext cx="5464811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2228591">
                  <a:extLst>
                    <a:ext uri="{9D8B030D-6E8A-4147-A177-3AD203B41FA5}">
                      <a16:colId xmlns:a16="http://schemas.microsoft.com/office/drawing/2014/main" xmlns="" val="2911859884"/>
                    </a:ext>
                  </a:extLst>
                </a:gridCol>
                <a:gridCol w="1078740">
                  <a:extLst>
                    <a:ext uri="{9D8B030D-6E8A-4147-A177-3AD203B41FA5}">
                      <a16:colId xmlns:a16="http://schemas.microsoft.com/office/drawing/2014/main" xmlns="" val="3916575811"/>
                    </a:ext>
                  </a:extLst>
                </a:gridCol>
                <a:gridCol w="1078740">
                  <a:extLst>
                    <a:ext uri="{9D8B030D-6E8A-4147-A177-3AD203B41FA5}">
                      <a16:colId xmlns:a16="http://schemas.microsoft.com/office/drawing/2014/main" xmlns="" val="2820245093"/>
                    </a:ext>
                  </a:extLst>
                </a:gridCol>
                <a:gridCol w="1078740">
                  <a:extLst>
                    <a:ext uri="{9D8B030D-6E8A-4147-A177-3AD203B41FA5}">
                      <a16:colId xmlns:a16="http://schemas.microsoft.com/office/drawing/2014/main" xmlns="" val="56479027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Altersdurchschnitt Mitarbeiter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08596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Häufigkeit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Mittelwert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SD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27314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Krankmeldungen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4054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gestiegen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43,35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6,198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3588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gesunken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44,00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3,464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790105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Krankheitstage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2595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gestiegen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highlight>
                            <a:srgbClr val="FF505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43,11</a:t>
                      </a:r>
                      <a:endParaRPr lang="de-DE" sz="1100" dirty="0">
                        <a:effectLst/>
                        <a:highlight>
                          <a:srgbClr val="FF505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5,176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6975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gesunken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highlight>
                            <a:srgbClr val="FF505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45,80</a:t>
                      </a:r>
                      <a:endParaRPr lang="de-DE" sz="1100" dirty="0">
                        <a:effectLst/>
                        <a:highlight>
                          <a:srgbClr val="FF505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1,095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894889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Krankheitsdauer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4952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gestiegen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43,46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5,922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7241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gesunken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46,86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3,024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715079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Krankheitsschwere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7835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gestiegen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43,50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6,861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5156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gesunken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43,67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de-DE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3,724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084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5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Kart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A202B1B0-FF26-4884-893D-A89F66ECA48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82" y="476672"/>
            <a:ext cx="4961378" cy="56385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412F184D-E56A-42EC-A9FD-C00D1CCCF975}"/>
              </a:ext>
            </a:extLst>
          </p:cNvPr>
          <p:cNvSpPr/>
          <p:nvPr/>
        </p:nvSpPr>
        <p:spPr>
          <a:xfrm>
            <a:off x="755580" y="2355845"/>
            <a:ext cx="75599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8.545 vogtländische Pflegebedürftige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ambulanten Bereich erhöhte sich die Zahl der zu Pflegenden von 2005 bis 2015 um 9,9 Prozent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Anstieg der 75-Jährigen und mehr aus dem Jahr 2014 bis zum Jahr 2030 von 33.500 auf 39.500 Personen</a:t>
            </a:r>
          </a:p>
          <a:p>
            <a:pPr marL="742950" lvl="1" indent="-285750">
              <a:buClr>
                <a:schemeClr val="accent1"/>
              </a:buClr>
              <a:buFontTx/>
              <a:buChar char="-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420018F-6693-4100-895E-2B988C3A8A3D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56C023B-B56E-4121-84A4-BA7EC02EBE75}"/>
              </a:ext>
            </a:extLst>
          </p:cNvPr>
          <p:cNvSpPr txBox="1"/>
          <p:nvPr/>
        </p:nvSpPr>
        <p:spPr>
          <a:xfrm>
            <a:off x="755580" y="1268760"/>
            <a:ext cx="755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Pflegeversorgung im Vogtlandkreis</a:t>
            </a:r>
          </a:p>
        </p:txBody>
      </p:sp>
      <p:sp>
        <p:nvSpPr>
          <p:cNvPr id="7" name="Foliennummernplatzhalter 11">
            <a:extLst>
              <a:ext uri="{FF2B5EF4-FFF2-40B4-BE49-F238E27FC236}">
                <a16:creationId xmlns:a16="http://schemas.microsoft.com/office/drawing/2014/main" xmlns="" id="{D7FF844E-8941-4F90-94F5-84BC84B042CA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19204E0-08FE-4833-BCC0-D0A75B59757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38C8AE76-6DC6-4009-99CF-FFAB15D5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30</a:t>
            </a:fld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D3511984-E3EE-415E-8B00-D5F6DD0DA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932486"/>
              </p:ext>
            </p:extLst>
          </p:nvPr>
        </p:nvGraphicFramePr>
        <p:xfrm>
          <a:off x="3264743" y="2564904"/>
          <a:ext cx="5021585" cy="311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7FEEE41-B80B-4C77-8AAF-182C44A7E0B1}"/>
              </a:ext>
            </a:extLst>
          </p:cNvPr>
          <p:cNvSpPr txBox="1"/>
          <p:nvPr/>
        </p:nvSpPr>
        <p:spPr>
          <a:xfrm>
            <a:off x="872980" y="1196752"/>
            <a:ext cx="750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Finanzielle Rahmenbedingungen der Versorgung</a:t>
            </a:r>
            <a:endParaRPr lang="de-DE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5DC7958D-961F-4C10-A23E-89ED445D82C9}"/>
              </a:ext>
            </a:extLst>
          </p:cNvPr>
          <p:cNvSpPr txBox="1"/>
          <p:nvPr/>
        </p:nvSpPr>
        <p:spPr>
          <a:xfrm>
            <a:off x="872980" y="2551544"/>
            <a:ext cx="2186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Einschätzungen zur finanziellen Situation:</a:t>
            </a:r>
          </a:p>
          <a:p>
            <a:pPr>
              <a:buClr>
                <a:srgbClr val="C00000"/>
              </a:buClr>
            </a:pPr>
            <a:endParaRPr lang="de-DE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Ausbau: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39 % können sich Ausbau vorstellen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drohende Schließung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90 % nicht bedroht</a:t>
            </a:r>
          </a:p>
          <a:p>
            <a:pPr marL="285750" indent="-285750">
              <a:buClr>
                <a:srgbClr val="C00000"/>
              </a:buClr>
              <a:buFont typeface="Symbol" panose="05050102010706020507" pitchFamily="18" charset="2"/>
              <a:buChar char="-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Leistungsverdichtung 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58 % zutreffend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E6C553C5-2987-4B53-8ADD-72B5CE17731C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3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Zentrale Ergebnisse</a:t>
            </a:r>
          </a:p>
        </p:txBody>
      </p:sp>
    </p:spTree>
    <p:extLst>
      <p:ext uri="{BB962C8B-B14F-4D97-AF65-F5344CB8AC3E}">
        <p14:creationId xmlns:p14="http://schemas.microsoft.com/office/powerpoint/2010/main" val="21994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B702D66-D819-4D5D-905F-12735639DF4F}"/>
              </a:ext>
            </a:extLst>
          </p:cNvPr>
          <p:cNvSpPr/>
          <p:nvPr/>
        </p:nvSpPr>
        <p:spPr>
          <a:xfrm>
            <a:off x="1025352" y="233842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Landratsamt Vogtlandkreis, Dezernat IV Gesundheit und Soziales</a:t>
            </a:r>
          </a:p>
          <a:p>
            <a:pPr marL="285750" lvl="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im Jahr 2010 gegründet</a:t>
            </a:r>
          </a:p>
          <a:p>
            <a:pPr marL="285750" lvl="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neutrale, qualifizierte, bedarfsorientierte, individuelle und </a:t>
            </a:r>
          </a:p>
          <a:p>
            <a:pPr lvl="0">
              <a:buClr>
                <a:schemeClr val="accent1"/>
              </a:buClr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   wohnortnahe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Beratung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Versorgung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Betreuung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Unterstützung pflegebedürftiger Menschen und deren Angehörige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bessere Koordinierung von Leistungsangeboten 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mehr Transparenz der lokal verfügbaren pflegerischen Dienstleistungen</a:t>
            </a:r>
          </a:p>
          <a:p>
            <a:pPr marL="285750" lvl="0" indent="-285750">
              <a:buClr>
                <a:schemeClr val="accent1"/>
              </a:buClr>
              <a:buFont typeface="Symbol" panose="05050102010706020507" pitchFamily="18" charset="2"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9">
            <a:extLst>
              <a:ext uri="{FF2B5EF4-FFF2-40B4-BE49-F238E27FC236}">
                <a16:creationId xmlns:a16="http://schemas.microsoft.com/office/drawing/2014/main" xmlns="" id="{761CC85E-2640-48EF-A700-9E3CD7338C00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D3CF2227-D284-49CA-B542-DD1ECF829D58}"/>
              </a:ext>
            </a:extLst>
          </p:cNvPr>
          <p:cNvSpPr txBox="1"/>
          <p:nvPr/>
        </p:nvSpPr>
        <p:spPr>
          <a:xfrm>
            <a:off x="755576" y="1268760"/>
            <a:ext cx="565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Pflegenetzwerk Vogtlandkreis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E97C678-AD62-464B-BF31-21471CBBFB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216AE6CC-5AF7-44B9-BBBE-33971D1EA7F9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</p:txBody>
      </p:sp>
      <p:pic>
        <p:nvPicPr>
          <p:cNvPr id="10" name="Grafik 9" descr="Ein Bild, das Text enthält.&#10;&#10;Mit hoher Zuverlässigkeit generierte Beschreibung">
            <a:extLst>
              <a:ext uri="{FF2B5EF4-FFF2-40B4-BE49-F238E27FC236}">
                <a16:creationId xmlns:a16="http://schemas.microsoft.com/office/drawing/2014/main" xmlns="" id="{92CD8457-DE18-4C0B-A39A-F8588BA0CD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32" y="666723"/>
            <a:ext cx="1566558" cy="16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B5C8562-1D5C-4CE1-8693-B7F859626D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54" y="2060848"/>
            <a:ext cx="3979434" cy="3800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DA9977C-D2AE-4702-9C8F-0082A493428B}"/>
              </a:ext>
            </a:extLst>
          </p:cNvPr>
          <p:cNvSpPr txBox="1"/>
          <p:nvPr/>
        </p:nvSpPr>
        <p:spPr>
          <a:xfrm>
            <a:off x="1709043" y="1259468"/>
            <a:ext cx="565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Zielstellung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6E8A381F-4916-4223-BF38-B161C4E48CD0}"/>
              </a:ext>
            </a:extLst>
          </p:cNvPr>
          <p:cNvSpPr/>
          <p:nvPr/>
        </p:nvSpPr>
        <p:spPr>
          <a:xfrm>
            <a:off x="755580" y="2355845"/>
            <a:ext cx="75599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Befragung der ambulanten Pflegedienste des Vogtlandkreises, bezüglich ihrer Perspektive zur pflegerischen Versorgung in der Häuslichkeit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Identifikation der Konditionen, die die pflegerische Arbeit sichern bzw. erschweren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8">
            <a:extLst>
              <a:ext uri="{FF2B5EF4-FFF2-40B4-BE49-F238E27FC236}">
                <a16:creationId xmlns:a16="http://schemas.microsoft.com/office/drawing/2014/main" xmlns="" id="{1EE279D2-AB90-4550-B850-9B4A5E542410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288247F-988F-4D95-BBE9-09B126C1A22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E3CA3FDE-9245-4323-8294-DB6554F51AAA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</p:txBody>
      </p:sp>
    </p:spTree>
    <p:extLst>
      <p:ext uri="{BB962C8B-B14F-4D97-AF65-F5344CB8AC3E}">
        <p14:creationId xmlns:p14="http://schemas.microsoft.com/office/powerpoint/2010/main" val="40995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365EEDC-A614-4E26-A532-DF08EEF3356F}"/>
              </a:ext>
            </a:extLst>
          </p:cNvPr>
          <p:cNvSpPr txBox="1"/>
          <p:nvPr/>
        </p:nvSpPr>
        <p:spPr>
          <a:xfrm>
            <a:off x="1403223" y="126876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Fragestellungen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14DECCA6-4425-4D1E-A266-0F045662538B}"/>
              </a:ext>
            </a:extLst>
          </p:cNvPr>
          <p:cNvSpPr/>
          <p:nvPr/>
        </p:nvSpPr>
        <p:spPr>
          <a:xfrm>
            <a:off x="719820" y="2266994"/>
            <a:ext cx="75965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u="sng" dirty="0">
                <a:latin typeface="Arial" panose="020B0604020202020204" pitchFamily="34" charset="0"/>
                <a:cs typeface="Arial" panose="020B0604020202020204" pitchFamily="34" charset="0"/>
              </a:rPr>
              <a:t>Im Mittelpunkt der Untersuchung stehen folgende Fragestellungen: 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Wie sind die Pflegedienste strukturell aufgestellt?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Wie schätzen die Pflegedienste die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Klientenversorgung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hinsichtlich des Versorgungsgebiets und der Leistungserbringung ein?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Welche finanziellen Situationen stellen sich bei den einzelnen Pflegediensten nach den Einschätzungen der Leitungskräfte dar?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Welche Personalsituation bezüglich Kennzahlen des Personalbestands und Einschätzungen zu Kündigungsgründen gibt es?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Welche Beobachtungen zur Entwicklung der gesundheits- und arbeitsbezogenen Beanspruchungen des Pflegepersonals machten die Leitungskräfte im Vorjahr?</a:t>
            </a:r>
          </a:p>
          <a:p>
            <a:pPr marL="285750" lvl="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Wie beurteilen die Pflegedienste die sozialraumorientierte Versorgung?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AD1F5FD-1A52-449E-BC6F-3E900412A5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xmlns="" id="{308E98F6-6EB8-4B87-A649-00919F53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6424" y="6304235"/>
            <a:ext cx="762000" cy="365125"/>
          </a:xfrm>
        </p:spPr>
        <p:txBody>
          <a:bodyPr/>
          <a:lstStyle/>
          <a:p>
            <a:fld id="{1308DA1A-F219-48CF-B910-95D74A052B3A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A8CA7C1-D861-46F0-BC20-5DB45C169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41358"/>
            <a:ext cx="956356" cy="122413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723A35C1-E502-41C4-83AA-09BF58D214BB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</p:txBody>
      </p:sp>
    </p:spTree>
    <p:extLst>
      <p:ext uri="{BB962C8B-B14F-4D97-AF65-F5344CB8AC3E}">
        <p14:creationId xmlns:p14="http://schemas.microsoft.com/office/powerpoint/2010/main" val="37933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B7494A9D-7FB2-4322-8E3B-E221756D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43" y="958250"/>
            <a:ext cx="6769177" cy="49414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1F4CB8CB-F7C4-49FD-92E7-853162FDB424}"/>
              </a:ext>
            </a:extLst>
          </p:cNvPr>
          <p:cNvSpPr txBox="1"/>
          <p:nvPr/>
        </p:nvSpPr>
        <p:spPr>
          <a:xfrm>
            <a:off x="1403223" y="126876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59DB0A4A-B7B7-4F40-8D42-3C69C5A0E9A5}"/>
              </a:ext>
            </a:extLst>
          </p:cNvPr>
          <p:cNvSpPr/>
          <p:nvPr/>
        </p:nvSpPr>
        <p:spPr>
          <a:xfrm>
            <a:off x="719820" y="2266994"/>
            <a:ext cx="7596596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50" u="sng" dirty="0">
                <a:latin typeface="Arial" panose="020B0604020202020204" pitchFamily="34" charset="0"/>
                <a:cs typeface="Arial" panose="020B0604020202020204" pitchFamily="34" charset="0"/>
              </a:rPr>
              <a:t>Aus den Forschungsfragen ergaben sich folgende Hypothesen:</a:t>
            </a:r>
          </a:p>
          <a:p>
            <a:endParaRPr lang="de-DE" sz="125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I </a:t>
            </a:r>
            <a:r>
              <a:rPr lang="de-DE" sz="1250" dirty="0">
                <a:latin typeface="Arial" panose="020B0604020202020204" pitchFamily="34" charset="0"/>
                <a:cs typeface="Arial" panose="020B0604020202020204" pitchFamily="34" charset="0"/>
              </a:rPr>
              <a:t>– Pflegedienste in privater Trägerschaft haben häufiger einen Versorgungsvertrag mit gesonderter Vereinbarung für die Erbringung behandlungspflegerischer Maßnahmen der Leistungsgruppe 1 (SGB V) durch Pflegekräfte. </a:t>
            </a:r>
          </a:p>
          <a:p>
            <a:endParaRPr lang="de-DE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II </a:t>
            </a:r>
            <a:r>
              <a:rPr lang="de-DE" sz="1250" dirty="0">
                <a:latin typeface="Arial" panose="020B0604020202020204" pitchFamily="34" charset="0"/>
                <a:cs typeface="Arial" panose="020B0604020202020204" pitchFamily="34" charset="0"/>
              </a:rPr>
              <a:t>– Es gibt einen Unterschied betreffend der Beschäftigtenzahlen der unterschiedlichen Berufsgruppen der Pflegedienste je nach Trägerschaft.</a:t>
            </a:r>
          </a:p>
          <a:p>
            <a:endParaRPr lang="de-DE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III </a:t>
            </a:r>
            <a:r>
              <a:rPr lang="de-DE" sz="1250" dirty="0">
                <a:latin typeface="Arial" panose="020B0604020202020204" pitchFamily="34" charset="0"/>
                <a:cs typeface="Arial" panose="020B0604020202020204" pitchFamily="34" charset="0"/>
              </a:rPr>
              <a:t>– Es besteht ein Unterschied hinsichtlich der Anzahl der Ablehnungen von Patienten in den vergangenen zwölf Wochen je nach Trägerschaft.</a:t>
            </a:r>
          </a:p>
          <a:p>
            <a:endParaRPr lang="de-DE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IV </a:t>
            </a:r>
            <a:r>
              <a:rPr lang="de-DE" sz="1250" dirty="0">
                <a:latin typeface="Arial" panose="020B0604020202020204" pitchFamily="34" charset="0"/>
                <a:cs typeface="Arial" panose="020B0604020202020204" pitchFamily="34" charset="0"/>
              </a:rPr>
              <a:t>– Es gibt einen Unterschied zwischen den Pflegediensten, die angaben, dass die Anzahl der Krankmeldungen, Krankheitstage, -dauer und -schwere bei den Pflegekräften ihres Dienstes im Jahr 2017 gegenüber 2016 gestiegen ist und den Pflegediensten, die einschätzten, dass die Anzahl der Krankmeldungen, Krankheitstage, -dauer und -schwere des Personals 2017 im Vergleich zu 2016 gesunken ist. Unterscheidung der Angaben zu Krankheitstagen, bezüglich des Altersdurchschnitts des Personals.</a:t>
            </a:r>
          </a:p>
          <a:p>
            <a:endParaRPr lang="de-DE" sz="1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5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 V </a:t>
            </a:r>
            <a:r>
              <a:rPr lang="de-DE" sz="1250" dirty="0">
                <a:latin typeface="Arial" panose="020B0604020202020204" pitchFamily="34" charset="0"/>
                <a:cs typeface="Arial" panose="020B0604020202020204" pitchFamily="34" charset="0"/>
              </a:rPr>
              <a:t>– Der Kündigungsgrund variiert je nach dem Altersdurchschnitt der Mitarbeiter.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A43E151-FD1A-45B8-AEFE-0399CFC3EA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xmlns="" id="{8DF0C955-0719-4CE0-80CB-EB30830744F7}"/>
              </a:ext>
            </a:extLst>
          </p:cNvPr>
          <p:cNvSpPr txBox="1">
            <a:spLocks/>
          </p:cNvSpPr>
          <p:nvPr/>
        </p:nvSpPr>
        <p:spPr>
          <a:xfrm>
            <a:off x="7626424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6DA965A8-93A5-4800-A8CD-61F3A9E423CB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</p:txBody>
      </p:sp>
    </p:spTree>
    <p:extLst>
      <p:ext uri="{BB962C8B-B14F-4D97-AF65-F5344CB8AC3E}">
        <p14:creationId xmlns:p14="http://schemas.microsoft.com/office/powerpoint/2010/main" val="12291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xmlns="" id="{E265DF0D-8174-4880-BAD4-EBA55C304E0E}"/>
              </a:ext>
            </a:extLst>
          </p:cNvPr>
          <p:cNvSpPr txBox="1">
            <a:spLocks/>
          </p:cNvSpPr>
          <p:nvPr/>
        </p:nvSpPr>
        <p:spPr>
          <a:xfrm>
            <a:off x="7626424" y="630932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6D48B8A-0E28-44A4-80C7-78BC2CA61AA1}"/>
              </a:ext>
            </a:extLst>
          </p:cNvPr>
          <p:cNvSpPr txBox="1"/>
          <p:nvPr/>
        </p:nvSpPr>
        <p:spPr>
          <a:xfrm>
            <a:off x="756163" y="1628800"/>
            <a:ext cx="7848872" cy="521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89406" tIns="44704" rIns="89406" bIns="44704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Überblick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xmlns="" id="{2B671AA8-79D6-4EF4-A365-4EBFFD03EF17}"/>
              </a:ext>
            </a:extLst>
          </p:cNvPr>
          <p:cNvSpPr txBox="1">
            <a:spLocks/>
          </p:cNvSpPr>
          <p:nvPr/>
        </p:nvSpPr>
        <p:spPr>
          <a:xfrm>
            <a:off x="771758" y="2279104"/>
            <a:ext cx="7543800" cy="3886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Relevanz des Themas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 und Handlungsempfehlungen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82FD731-B87B-4F65-97BB-2DE41740F7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9503238-AB0E-40ED-9BDD-EA36F20A1D9B}"/>
              </a:ext>
            </a:extLst>
          </p:cNvPr>
          <p:cNvSpPr txBox="1"/>
          <p:nvPr/>
        </p:nvSpPr>
        <p:spPr>
          <a:xfrm>
            <a:off x="827584" y="126876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Stichprobe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C42C70B7-6902-43E8-BE22-1B0806144FC6}"/>
              </a:ext>
            </a:extLst>
          </p:cNvPr>
          <p:cNvSpPr/>
          <p:nvPr/>
        </p:nvSpPr>
        <p:spPr>
          <a:xfrm>
            <a:off x="740325" y="2204864"/>
            <a:ext cx="755998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ambulante Pflegedienste, mit Sitz im Vogtlandkreis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Vertrag für die Zulassung zur Pflege (§ 72 SGB XI)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Versorgung Pflegebedürftiger in deren Wohnung mit: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Häusliche Pflegehilfe (§ 36 SGB XI)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Häusliche Krankenhilfe (§ 37 SGB V)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Haushaltshilfe (§ 38 SGB V)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Betreuungsleistungen/Entlastungsleistungen (§ 45b SGB XI)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Beratungsbesuche (§ 37 SGB XI)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 = 84</a:t>
            </a:r>
          </a:p>
          <a:p>
            <a:pPr>
              <a:buClr>
                <a:srgbClr val="C00000"/>
              </a:buClr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9B7C89EE-5FAA-4C5B-A6BA-6F11A7021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25"/>
          <a:stretch/>
        </p:blipFill>
        <p:spPr>
          <a:xfrm>
            <a:off x="3471944" y="802687"/>
            <a:ext cx="2677012" cy="1455365"/>
          </a:xfrm>
          <a:prstGeom prst="rect">
            <a:avLst/>
          </a:prstGeom>
        </p:spPr>
      </p:pic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xmlns="" id="{25321F3A-E4BD-47BF-886A-E47E251FFDAA}"/>
              </a:ext>
            </a:extLst>
          </p:cNvPr>
          <p:cNvSpPr txBox="1">
            <a:spLocks/>
          </p:cNvSpPr>
          <p:nvPr/>
        </p:nvSpPr>
        <p:spPr>
          <a:xfrm>
            <a:off x="7620000" y="630423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08DA1A-F219-48CF-B910-95D74A052B3A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9B5C46A-D591-4690-B784-FEDD7C2921F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9" y="-3842"/>
            <a:ext cx="2196000" cy="4025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52CFDD69-9200-41FA-A882-5FBB9CFDD2E3}"/>
              </a:ext>
            </a:extLst>
          </p:cNvPr>
          <p:cNvSpPr txBox="1"/>
          <p:nvPr/>
        </p:nvSpPr>
        <p:spPr>
          <a:xfrm>
            <a:off x="755580" y="6309320"/>
            <a:ext cx="7559982" cy="336502"/>
          </a:xfrm>
          <a:prstGeom prst="rect">
            <a:avLst/>
          </a:prstGeom>
          <a:noFill/>
        </p:spPr>
        <p:txBody>
          <a:bodyPr wrap="square" lIns="89406" tIns="44704" rIns="89406" bIns="44704" rtlCol="0">
            <a:spAutoFit/>
          </a:bodyPr>
          <a:lstStyle/>
          <a:p>
            <a:pPr marL="342900" indent="-342900" algn="ctr">
              <a:buClr>
                <a:srgbClr val="C00000"/>
              </a:buClr>
              <a:buFont typeface="+mj-lt"/>
              <a:buAutoNum type="arabicPeriod" startAt="2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Vorgehensweise</a:t>
            </a:r>
          </a:p>
        </p:txBody>
      </p:sp>
    </p:spTree>
    <p:extLst>
      <p:ext uri="{BB962C8B-B14F-4D97-AF65-F5344CB8AC3E}">
        <p14:creationId xmlns:p14="http://schemas.microsoft.com/office/powerpoint/2010/main" val="9915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Benutzerdefiniert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85A28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ln>
          <a:solidFill>
            <a:schemeClr val="accent1"/>
          </a:solidFill>
        </a:ln>
      </a:spPr>
      <a:bodyPr vert="vert270"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2204</Words>
  <Application>Microsoft Office PowerPoint</Application>
  <PresentationFormat>Bildschirmpräsentation (4:3)</PresentationFormat>
  <Paragraphs>671</Paragraphs>
  <Slides>30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NewsPrint</vt:lpstr>
      <vt:lpstr>Zur Situation der Patientenversorgung in der ambulanten Pflege im Vogtlandkreis   Eine Befragung von Leitungskräften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BTF-RELOADED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Schmidt</dc:creator>
  <cp:lastModifiedBy>Silke Schwabe</cp:lastModifiedBy>
  <cp:revision>702</cp:revision>
  <cp:lastPrinted>2018-07-09T09:54:16Z</cp:lastPrinted>
  <dcterms:created xsi:type="dcterms:W3CDTF">2014-04-08T07:53:24Z</dcterms:created>
  <dcterms:modified xsi:type="dcterms:W3CDTF">2018-11-05T10:35:56Z</dcterms:modified>
</cp:coreProperties>
</file>